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colors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63" r:id="rId2"/>
  </p:sldMasterIdLst>
  <p:notesMasterIdLst>
    <p:notesMasterId r:id="rId35"/>
  </p:notesMasterIdLst>
  <p:sldIdLst>
    <p:sldId id="258" r:id="rId3"/>
    <p:sldId id="263" r:id="rId4"/>
    <p:sldId id="259" r:id="rId5"/>
    <p:sldId id="397" r:id="rId6"/>
    <p:sldId id="372" r:id="rId7"/>
    <p:sldId id="261" r:id="rId8"/>
    <p:sldId id="375" r:id="rId9"/>
    <p:sldId id="398" r:id="rId10"/>
    <p:sldId id="396" r:id="rId11"/>
    <p:sldId id="391" r:id="rId12"/>
    <p:sldId id="395" r:id="rId13"/>
    <p:sldId id="399" r:id="rId14"/>
    <p:sldId id="402" r:id="rId15"/>
    <p:sldId id="381" r:id="rId16"/>
    <p:sldId id="376" r:id="rId17"/>
    <p:sldId id="405" r:id="rId18"/>
    <p:sldId id="374" r:id="rId19"/>
    <p:sldId id="377" r:id="rId20"/>
    <p:sldId id="378" r:id="rId21"/>
    <p:sldId id="262" r:id="rId22"/>
    <p:sldId id="380" r:id="rId23"/>
    <p:sldId id="379" r:id="rId24"/>
    <p:sldId id="406" r:id="rId25"/>
    <p:sldId id="385" r:id="rId26"/>
    <p:sldId id="384" r:id="rId27"/>
    <p:sldId id="407" r:id="rId28"/>
    <p:sldId id="371" r:id="rId29"/>
    <p:sldId id="392" r:id="rId30"/>
    <p:sldId id="400" r:id="rId31"/>
    <p:sldId id="401" r:id="rId32"/>
    <p:sldId id="403" r:id="rId33"/>
    <p:sldId id="408" r:id="rId3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A0000"/>
    <a:srgbClr val="8A0000"/>
    <a:srgbClr val="543BED"/>
    <a:srgbClr val="8EBCAD"/>
    <a:srgbClr val="1C3048"/>
    <a:srgbClr val="B9D5CC"/>
    <a:srgbClr val="C7DFD6"/>
    <a:srgbClr val="ECF4F1"/>
    <a:srgbClr val="CADCF2"/>
    <a:srgbClr val="D0E2D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2969"/>
  </p:normalViewPr>
  <p:slideViewPr>
    <p:cSldViewPr snapToGrid="0">
      <p:cViewPr>
        <p:scale>
          <a:sx n="90" d="100"/>
          <a:sy n="90" d="100"/>
        </p:scale>
        <p:origin x="-2232" y="-49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Classeur_Microsoft_Office_Excel_20071.xlsx"/></Relationships>
</file>

<file path=ppt/charts/chart1.xml><?xml version="1.0" encoding="utf-8"?>
<c:chartSpace xmlns:c="http://schemas.openxmlformats.org/drawingml/2006/chart" xmlns:a="http://schemas.openxmlformats.org/drawingml/2006/main" xmlns:r="http://schemas.openxmlformats.org/officeDocument/2006/relationships">
  <c:lang val="fr-CA"/>
  <c:chart>
    <c:plotArea>
      <c:layout>
        <c:manualLayout>
          <c:layoutTarget val="inner"/>
          <c:xMode val="edge"/>
          <c:yMode val="edge"/>
          <c:x val="9.1404562429374614E-2"/>
          <c:y val="9.3948161882496203E-2"/>
          <c:w val="0.76599546767471727"/>
          <c:h val="0.67436897484781499"/>
        </c:manualLayout>
      </c:layout>
      <c:lineChart>
        <c:grouping val="standard"/>
        <c:ser>
          <c:idx val="0"/>
          <c:order val="0"/>
          <c:tx>
            <c:strRef>
              <c:f>Feuil1!$B$1</c:f>
              <c:strCache>
                <c:ptCount val="1"/>
                <c:pt idx="0">
                  <c:v>Taux de diplomation</c:v>
                </c:pt>
              </c:strCache>
            </c:strRef>
          </c:tx>
          <c:marker>
            <c:symbol val="none"/>
          </c:marker>
          <c:cat>
            <c:numRef>
              <c:f>Feuil1!$A$2:$A$6</c:f>
              <c:numCache>
                <c:formatCode>mmm\-yy</c:formatCode>
                <c:ptCount val="5"/>
                <c:pt idx="1">
                  <c:v>41061</c:v>
                </c:pt>
                <c:pt idx="2">
                  <c:v>41426</c:v>
                </c:pt>
                <c:pt idx="3">
                  <c:v>41791</c:v>
                </c:pt>
                <c:pt idx="4">
                  <c:v>42156</c:v>
                </c:pt>
              </c:numCache>
            </c:numRef>
          </c:cat>
          <c:val>
            <c:numRef>
              <c:f>Feuil1!$B$2:$B$6</c:f>
              <c:numCache>
                <c:formatCode>General</c:formatCode>
                <c:ptCount val="5"/>
                <c:pt idx="0">
                  <c:v>61.8</c:v>
                </c:pt>
                <c:pt idx="1">
                  <c:v>65.3</c:v>
                </c:pt>
                <c:pt idx="2">
                  <c:v>60.5</c:v>
                </c:pt>
                <c:pt idx="3">
                  <c:v>79.3</c:v>
                </c:pt>
                <c:pt idx="4">
                  <c:v>89</c:v>
                </c:pt>
              </c:numCache>
            </c:numRef>
          </c:val>
          <c:extLst xmlns:c16r2="http://schemas.microsoft.com/office/drawing/2015/06/chart">
            <c:ext xmlns:c16="http://schemas.microsoft.com/office/drawing/2014/chart" uri="{C3380CC4-5D6E-409C-BE32-E72D297353CC}">
              <c16:uniqueId val="{00000000-B905-48D0-AB2E-929EF04257C5}"/>
            </c:ext>
          </c:extLst>
        </c:ser>
        <c:ser>
          <c:idx val="1"/>
          <c:order val="1"/>
          <c:tx>
            <c:strRef>
              <c:f>Feuil1!$C$1</c:f>
              <c:strCache>
                <c:ptCount val="1"/>
                <c:pt idx="0">
                  <c:v>Taux de décrochage</c:v>
                </c:pt>
              </c:strCache>
            </c:strRef>
          </c:tx>
          <c:marker>
            <c:symbol val="picture"/>
            <c:spPr>
              <a:pattFill prst="pct5">
                <a:fgClr>
                  <a:schemeClr val="accent1"/>
                </a:fgClr>
                <a:bgClr>
                  <a:schemeClr val="bg1"/>
                </a:bgClr>
              </a:pattFill>
              <a:ln w="9525">
                <a:noFill/>
              </a:ln>
            </c:spPr>
          </c:marker>
          <c:cat>
            <c:numRef>
              <c:f>Feuil1!$A$2:$A$6</c:f>
              <c:numCache>
                <c:formatCode>mmm\-yy</c:formatCode>
                <c:ptCount val="5"/>
                <c:pt idx="1">
                  <c:v>41061</c:v>
                </c:pt>
                <c:pt idx="2">
                  <c:v>41426</c:v>
                </c:pt>
                <c:pt idx="3">
                  <c:v>41791</c:v>
                </c:pt>
                <c:pt idx="4">
                  <c:v>42156</c:v>
                </c:pt>
              </c:numCache>
            </c:numRef>
          </c:cat>
          <c:val>
            <c:numRef>
              <c:f>Feuil1!$C$2:$C$6</c:f>
              <c:numCache>
                <c:formatCode>General</c:formatCode>
                <c:ptCount val="5"/>
                <c:pt idx="0">
                  <c:v>40</c:v>
                </c:pt>
                <c:pt idx="1">
                  <c:v>30</c:v>
                </c:pt>
                <c:pt idx="2">
                  <c:v>20</c:v>
                </c:pt>
                <c:pt idx="3">
                  <c:v>10</c:v>
                </c:pt>
                <c:pt idx="4">
                  <c:v>5</c:v>
                </c:pt>
              </c:numCache>
            </c:numRef>
          </c:val>
          <c:extLst xmlns:c16r2="http://schemas.microsoft.com/office/drawing/2015/06/chart">
            <c:ext xmlns:c16="http://schemas.microsoft.com/office/drawing/2014/chart" uri="{C3380CC4-5D6E-409C-BE32-E72D297353CC}">
              <c16:uniqueId val="{00000001-B905-48D0-AB2E-929EF04257C5}"/>
            </c:ext>
          </c:extLst>
        </c:ser>
        <c:dLbls/>
        <c:marker val="1"/>
        <c:axId val="67117056"/>
        <c:axId val="67118592"/>
      </c:lineChart>
      <c:dateAx>
        <c:axId val="67117056"/>
        <c:scaling>
          <c:orientation val="minMax"/>
        </c:scaling>
        <c:axPos val="b"/>
        <c:numFmt formatCode="General" sourceLinked="1"/>
        <c:tickLblPos val="nextTo"/>
        <c:crossAx val="67118592"/>
        <c:crosses val="autoZero"/>
        <c:auto val="1"/>
        <c:lblOffset val="100"/>
        <c:baseTimeUnit val="years"/>
      </c:dateAx>
      <c:valAx>
        <c:axId val="67118592"/>
        <c:scaling>
          <c:orientation val="minMax"/>
        </c:scaling>
        <c:axPos val="l"/>
        <c:majorGridlines/>
        <c:numFmt formatCode="General" sourceLinked="1"/>
        <c:tickLblPos val="nextTo"/>
        <c:crossAx val="67117056"/>
        <c:crosses val="autoZero"/>
        <c:crossBetween val="between"/>
      </c:valAx>
    </c:plotArea>
    <c:legend>
      <c:legendPos val="r"/>
      <c:legendEntry>
        <c:idx val="0"/>
        <c:txPr>
          <a:bodyPr/>
          <a:lstStyle/>
          <a:p>
            <a:pPr>
              <a:defRPr sz="1400">
                <a:solidFill>
                  <a:schemeClr val="accent1"/>
                </a:solidFill>
              </a:defRPr>
            </a:pPr>
            <a:endParaRPr lang="fr-FR"/>
          </a:p>
        </c:txPr>
      </c:legendEntry>
      <c:legendEntry>
        <c:idx val="1"/>
        <c:txPr>
          <a:bodyPr/>
          <a:lstStyle/>
          <a:p>
            <a:pPr>
              <a:defRPr sz="1400">
                <a:solidFill>
                  <a:schemeClr val="accent2"/>
                </a:solidFill>
              </a:defRPr>
            </a:pPr>
            <a:endParaRPr lang="fr-FR"/>
          </a:p>
        </c:txPr>
      </c:legendEntry>
      <c:layout>
        <c:manualLayout>
          <c:xMode val="edge"/>
          <c:yMode val="edge"/>
          <c:x val="0.80004477316265499"/>
          <c:y val="0.37570025789792605"/>
          <c:w val="0.19678141540059904"/>
          <c:h val="0.19844638704990808"/>
        </c:manualLayout>
      </c:layout>
    </c:legend>
    <c:plotVisOnly val="1"/>
    <c:dispBlanksAs val="gap"/>
  </c:chart>
  <c:txPr>
    <a:bodyPr/>
    <a:lstStyle/>
    <a:p>
      <a:pPr>
        <a:defRPr sz="1800"/>
      </a:pPr>
      <a:endParaRPr lang="fr-FR"/>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CD3669-C15F-4152-A673-856464DEF64C}" type="doc">
      <dgm:prSet loTypeId="urn:microsoft.com/office/officeart/2005/8/layout/vList5" loCatId="list" qsTypeId="urn:microsoft.com/office/officeart/2005/8/quickstyle/3d3" qsCatId="3D" csTypeId="urn:microsoft.com/office/officeart/2005/8/colors/colorful5" csCatId="colorful" phldr="1"/>
      <dgm:spPr/>
      <dgm:t>
        <a:bodyPr/>
        <a:lstStyle/>
        <a:p>
          <a:endParaRPr lang="en-US"/>
        </a:p>
      </dgm:t>
    </dgm:pt>
    <dgm:pt modelId="{674BD5A6-AD2D-4AE9-88BC-87813ED99199}">
      <dgm:prSet phldrT="[Text]"/>
      <dgm:spPr>
        <a:solidFill>
          <a:schemeClr val="accent5">
            <a:lumMod val="60000"/>
            <a:lumOff val="40000"/>
            <a:alpha val="90000"/>
          </a:schemeClr>
        </a:solidFill>
      </dgm:spPr>
      <dgm:t>
        <a:bodyPr/>
        <a:lstStyle/>
        <a:p>
          <a:endParaRPr lang="en-US"/>
        </a:p>
      </dgm:t>
    </dgm:pt>
    <dgm:pt modelId="{20E7F468-0B32-41EE-AB56-1EE6131592FE}" type="parTrans" cxnId="{FE971AD1-4E36-48ED-9DF4-087E435AAE64}">
      <dgm:prSet/>
      <dgm:spPr/>
      <dgm:t>
        <a:bodyPr/>
        <a:lstStyle/>
        <a:p>
          <a:endParaRPr lang="en-US"/>
        </a:p>
      </dgm:t>
    </dgm:pt>
    <dgm:pt modelId="{87FC9561-2E62-419B-BF21-D1046AA176A9}" type="sibTrans" cxnId="{FE971AD1-4E36-48ED-9DF4-087E435AAE64}">
      <dgm:prSet/>
      <dgm:spPr/>
      <dgm:t>
        <a:bodyPr/>
        <a:lstStyle/>
        <a:p>
          <a:endParaRPr lang="en-US"/>
        </a:p>
      </dgm:t>
    </dgm:pt>
    <dgm:pt modelId="{973E6687-2131-4A90-8C00-1C0598FB09CC}" type="pres">
      <dgm:prSet presAssocID="{D3CD3669-C15F-4152-A673-856464DEF64C}" presName="Name0" presStyleCnt="0">
        <dgm:presLayoutVars>
          <dgm:dir/>
          <dgm:animLvl val="lvl"/>
          <dgm:resizeHandles val="exact"/>
        </dgm:presLayoutVars>
      </dgm:prSet>
      <dgm:spPr/>
      <dgm:t>
        <a:bodyPr/>
        <a:lstStyle/>
        <a:p>
          <a:endParaRPr lang="fr-CA"/>
        </a:p>
      </dgm:t>
    </dgm:pt>
    <dgm:pt modelId="{8445D4BB-9303-464E-874E-2F7D0325ABBB}" type="pres">
      <dgm:prSet presAssocID="{674BD5A6-AD2D-4AE9-88BC-87813ED99199}" presName="linNode" presStyleCnt="0"/>
      <dgm:spPr/>
    </dgm:pt>
    <dgm:pt modelId="{918959AF-03C4-46B6-B9CF-094E4592A41F}" type="pres">
      <dgm:prSet presAssocID="{674BD5A6-AD2D-4AE9-88BC-87813ED99199}" presName="parentText" presStyleLbl="node1" presStyleIdx="0" presStyleCnt="1" custScaleX="252493" custScaleY="89177">
        <dgm:presLayoutVars>
          <dgm:chMax val="1"/>
          <dgm:bulletEnabled val="1"/>
        </dgm:presLayoutVars>
      </dgm:prSet>
      <dgm:spPr/>
      <dgm:t>
        <a:bodyPr/>
        <a:lstStyle/>
        <a:p>
          <a:endParaRPr lang="fr-CA"/>
        </a:p>
      </dgm:t>
    </dgm:pt>
  </dgm:ptLst>
  <dgm:cxnLst>
    <dgm:cxn modelId="{FE971AD1-4E36-48ED-9DF4-087E435AAE64}" srcId="{D3CD3669-C15F-4152-A673-856464DEF64C}" destId="{674BD5A6-AD2D-4AE9-88BC-87813ED99199}" srcOrd="0" destOrd="0" parTransId="{20E7F468-0B32-41EE-AB56-1EE6131592FE}" sibTransId="{87FC9561-2E62-419B-BF21-D1046AA176A9}"/>
    <dgm:cxn modelId="{D7F06D0C-FC8B-4F68-A89B-B06BD673DE67}" type="presOf" srcId="{674BD5A6-AD2D-4AE9-88BC-87813ED99199}" destId="{918959AF-03C4-46B6-B9CF-094E4592A41F}" srcOrd="0" destOrd="0" presId="urn:microsoft.com/office/officeart/2005/8/layout/vList5"/>
    <dgm:cxn modelId="{C2C966DC-5CDE-4BCF-9235-2486B3B21B9F}" type="presOf" srcId="{D3CD3669-C15F-4152-A673-856464DEF64C}" destId="{973E6687-2131-4A90-8C00-1C0598FB09CC}" srcOrd="0" destOrd="0" presId="urn:microsoft.com/office/officeart/2005/8/layout/vList5"/>
    <dgm:cxn modelId="{8A12F113-6B8F-439E-82A1-89E386B2478E}" type="presParOf" srcId="{973E6687-2131-4A90-8C00-1C0598FB09CC}" destId="{8445D4BB-9303-464E-874E-2F7D0325ABBB}" srcOrd="0" destOrd="0" presId="urn:microsoft.com/office/officeart/2005/8/layout/vList5"/>
    <dgm:cxn modelId="{2CEC9B09-1DCB-4945-8DF2-9195DF478B95}" type="presParOf" srcId="{8445D4BB-9303-464E-874E-2F7D0325ABBB}" destId="{918959AF-03C4-46B6-B9CF-094E4592A41F}"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CD3669-C15F-4152-A673-856464DEF64C}" type="doc">
      <dgm:prSet loTypeId="urn:microsoft.com/office/officeart/2005/8/layout/vList5" loCatId="list" qsTypeId="urn:microsoft.com/office/officeart/2005/8/quickstyle/3d3" qsCatId="3D" csTypeId="urn:microsoft.com/office/officeart/2005/8/colors/colorful5" csCatId="colorful" phldr="1"/>
      <dgm:spPr/>
      <dgm:t>
        <a:bodyPr/>
        <a:lstStyle/>
        <a:p>
          <a:endParaRPr lang="en-US"/>
        </a:p>
      </dgm:t>
    </dgm:pt>
    <dgm:pt modelId="{1A21937B-D46A-4F9C-BC6F-9B502F9833B2}">
      <dgm:prSet phldrT="[Text]" custT="1"/>
      <dgm:spPr>
        <a:solidFill>
          <a:srgbClr val="CADCF2">
            <a:alpha val="89804"/>
          </a:srgbClr>
        </a:solidFill>
      </dgm:spPr>
      <dgm:t>
        <a:bodyPr/>
        <a:lstStyle/>
        <a:p>
          <a:endParaRPr lang="en-US" sz="1800" b="1"/>
        </a:p>
      </dgm:t>
    </dgm:pt>
    <dgm:pt modelId="{F4E1E672-A770-476D-861B-4A63BCC1099C}" type="parTrans" cxnId="{E90C1E1C-918D-4F06-83FC-27C64C6D19AF}">
      <dgm:prSet/>
      <dgm:spPr/>
      <dgm:t>
        <a:bodyPr/>
        <a:lstStyle/>
        <a:p>
          <a:endParaRPr lang="fr-CA"/>
        </a:p>
      </dgm:t>
    </dgm:pt>
    <dgm:pt modelId="{B3D75A98-8E2C-4AE2-A9D4-DE62F18BC2FD}" type="sibTrans" cxnId="{E90C1E1C-918D-4F06-83FC-27C64C6D19AF}">
      <dgm:prSet/>
      <dgm:spPr/>
      <dgm:t>
        <a:bodyPr/>
        <a:lstStyle/>
        <a:p>
          <a:endParaRPr lang="fr-CA"/>
        </a:p>
      </dgm:t>
    </dgm:pt>
    <dgm:pt modelId="{973E6687-2131-4A90-8C00-1C0598FB09CC}" type="pres">
      <dgm:prSet presAssocID="{D3CD3669-C15F-4152-A673-856464DEF64C}" presName="Name0" presStyleCnt="0">
        <dgm:presLayoutVars>
          <dgm:dir/>
          <dgm:animLvl val="lvl"/>
          <dgm:resizeHandles val="exact"/>
        </dgm:presLayoutVars>
      </dgm:prSet>
      <dgm:spPr/>
      <dgm:t>
        <a:bodyPr/>
        <a:lstStyle/>
        <a:p>
          <a:endParaRPr lang="fr-CA"/>
        </a:p>
      </dgm:t>
    </dgm:pt>
    <dgm:pt modelId="{BD18005D-FAEF-473F-BC31-ECD9A6EFD401}" type="pres">
      <dgm:prSet presAssocID="{1A21937B-D46A-4F9C-BC6F-9B502F9833B2}" presName="linNode" presStyleCnt="0"/>
      <dgm:spPr/>
    </dgm:pt>
    <dgm:pt modelId="{30A082C4-9860-4AD1-BBAB-89EC0DAFE217}" type="pres">
      <dgm:prSet presAssocID="{1A21937B-D46A-4F9C-BC6F-9B502F9833B2}" presName="parentText" presStyleLbl="node1" presStyleIdx="0" presStyleCnt="1" custScaleX="256154" custScaleY="86608" custLinFactNeighborY="1067">
        <dgm:presLayoutVars>
          <dgm:chMax val="1"/>
          <dgm:bulletEnabled val="1"/>
        </dgm:presLayoutVars>
      </dgm:prSet>
      <dgm:spPr/>
      <dgm:t>
        <a:bodyPr/>
        <a:lstStyle/>
        <a:p>
          <a:endParaRPr lang="fr-CA"/>
        </a:p>
      </dgm:t>
    </dgm:pt>
  </dgm:ptLst>
  <dgm:cxnLst>
    <dgm:cxn modelId="{7DE72F49-90E2-4BEC-91D2-0C6D894C6A8D}" type="presOf" srcId="{D3CD3669-C15F-4152-A673-856464DEF64C}" destId="{973E6687-2131-4A90-8C00-1C0598FB09CC}" srcOrd="0" destOrd="0" presId="urn:microsoft.com/office/officeart/2005/8/layout/vList5"/>
    <dgm:cxn modelId="{E90C1E1C-918D-4F06-83FC-27C64C6D19AF}" srcId="{D3CD3669-C15F-4152-A673-856464DEF64C}" destId="{1A21937B-D46A-4F9C-BC6F-9B502F9833B2}" srcOrd="0" destOrd="0" parTransId="{F4E1E672-A770-476D-861B-4A63BCC1099C}" sibTransId="{B3D75A98-8E2C-4AE2-A9D4-DE62F18BC2FD}"/>
    <dgm:cxn modelId="{4514B553-0684-4534-A2DA-931E3AA607AE}" type="presOf" srcId="{1A21937B-D46A-4F9C-BC6F-9B502F9833B2}" destId="{30A082C4-9860-4AD1-BBAB-89EC0DAFE217}" srcOrd="0" destOrd="0" presId="urn:microsoft.com/office/officeart/2005/8/layout/vList5"/>
    <dgm:cxn modelId="{CE24EAED-2B36-4D9D-912C-6EDFF1D4B671}" type="presParOf" srcId="{973E6687-2131-4A90-8C00-1C0598FB09CC}" destId="{BD18005D-FAEF-473F-BC31-ECD9A6EFD401}" srcOrd="0" destOrd="0" presId="urn:microsoft.com/office/officeart/2005/8/layout/vList5"/>
    <dgm:cxn modelId="{94B652B6-AE50-41DE-87A1-BF8F95813398}" type="presParOf" srcId="{BD18005D-FAEF-473F-BC31-ECD9A6EFD401}" destId="{30A082C4-9860-4AD1-BBAB-89EC0DAFE217}"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CD3669-C15F-4152-A673-856464DEF64C}" type="doc">
      <dgm:prSet loTypeId="urn:microsoft.com/office/officeart/2005/8/layout/vList5" loCatId="list" qsTypeId="urn:microsoft.com/office/officeart/2005/8/quickstyle/3d3" qsCatId="3D" csTypeId="urn:microsoft.com/office/officeart/2005/8/colors/accent3_4" csCatId="accent3" phldr="1"/>
      <dgm:spPr/>
      <dgm:t>
        <a:bodyPr/>
        <a:lstStyle/>
        <a:p>
          <a:endParaRPr lang="en-US"/>
        </a:p>
      </dgm:t>
    </dgm:pt>
    <dgm:pt modelId="{8BEB1288-913D-469C-8FB6-DC2C0639F7F3}">
      <dgm:prSet phldrT="[Text]" custT="1"/>
      <dgm:spPr>
        <a:solidFill>
          <a:schemeClr val="accent5">
            <a:lumMod val="60000"/>
            <a:lumOff val="40000"/>
          </a:schemeClr>
        </a:solidFill>
      </dgm:spPr>
      <dgm:t>
        <a:bodyPr/>
        <a:lstStyle/>
        <a:p>
          <a:endParaRPr lang="en-US" sz="1800" b="1"/>
        </a:p>
      </dgm:t>
    </dgm:pt>
    <dgm:pt modelId="{D9791AED-8561-424F-99BD-429E9C09CE4D}" type="parTrans" cxnId="{9EC7EC26-A157-4230-8044-9F129E993E78}">
      <dgm:prSet/>
      <dgm:spPr/>
      <dgm:t>
        <a:bodyPr/>
        <a:lstStyle/>
        <a:p>
          <a:endParaRPr lang="fr-CA"/>
        </a:p>
      </dgm:t>
    </dgm:pt>
    <dgm:pt modelId="{89C897B2-5DFB-4128-8712-313439215CC0}" type="sibTrans" cxnId="{9EC7EC26-A157-4230-8044-9F129E993E78}">
      <dgm:prSet/>
      <dgm:spPr/>
      <dgm:t>
        <a:bodyPr/>
        <a:lstStyle/>
        <a:p>
          <a:endParaRPr lang="fr-CA"/>
        </a:p>
      </dgm:t>
    </dgm:pt>
    <dgm:pt modelId="{973E6687-2131-4A90-8C00-1C0598FB09CC}" type="pres">
      <dgm:prSet presAssocID="{D3CD3669-C15F-4152-A673-856464DEF64C}" presName="Name0" presStyleCnt="0">
        <dgm:presLayoutVars>
          <dgm:dir/>
          <dgm:animLvl val="lvl"/>
          <dgm:resizeHandles val="exact"/>
        </dgm:presLayoutVars>
      </dgm:prSet>
      <dgm:spPr/>
      <dgm:t>
        <a:bodyPr/>
        <a:lstStyle/>
        <a:p>
          <a:endParaRPr lang="fr-CA"/>
        </a:p>
      </dgm:t>
    </dgm:pt>
    <dgm:pt modelId="{6C57EF04-9962-4188-960E-F1947B65E3DD}" type="pres">
      <dgm:prSet presAssocID="{8BEB1288-913D-469C-8FB6-DC2C0639F7F3}" presName="linNode" presStyleCnt="0"/>
      <dgm:spPr/>
    </dgm:pt>
    <dgm:pt modelId="{A1DF2B86-4D14-4EE7-BEC2-CE86CEB15C61}" type="pres">
      <dgm:prSet presAssocID="{8BEB1288-913D-469C-8FB6-DC2C0639F7F3}" presName="parentText" presStyleLbl="node1" presStyleIdx="0" presStyleCnt="1" custScaleX="271147" custScaleY="95930" custLinFactNeighborX="-1451" custLinFactNeighborY="-341">
        <dgm:presLayoutVars>
          <dgm:chMax val="1"/>
          <dgm:bulletEnabled val="1"/>
        </dgm:presLayoutVars>
      </dgm:prSet>
      <dgm:spPr/>
      <dgm:t>
        <a:bodyPr/>
        <a:lstStyle/>
        <a:p>
          <a:endParaRPr lang="fr-CA"/>
        </a:p>
      </dgm:t>
    </dgm:pt>
  </dgm:ptLst>
  <dgm:cxnLst>
    <dgm:cxn modelId="{DAD6770D-49C3-4FF0-83C1-7B6ADDB41C39}" type="presOf" srcId="{8BEB1288-913D-469C-8FB6-DC2C0639F7F3}" destId="{A1DF2B86-4D14-4EE7-BEC2-CE86CEB15C61}" srcOrd="0" destOrd="0" presId="urn:microsoft.com/office/officeart/2005/8/layout/vList5"/>
    <dgm:cxn modelId="{7DE72F49-90E2-4BEC-91D2-0C6D894C6A8D}" type="presOf" srcId="{D3CD3669-C15F-4152-A673-856464DEF64C}" destId="{973E6687-2131-4A90-8C00-1C0598FB09CC}" srcOrd="0" destOrd="0" presId="urn:microsoft.com/office/officeart/2005/8/layout/vList5"/>
    <dgm:cxn modelId="{9EC7EC26-A157-4230-8044-9F129E993E78}" srcId="{D3CD3669-C15F-4152-A673-856464DEF64C}" destId="{8BEB1288-913D-469C-8FB6-DC2C0639F7F3}" srcOrd="0" destOrd="0" parTransId="{D9791AED-8561-424F-99BD-429E9C09CE4D}" sibTransId="{89C897B2-5DFB-4128-8712-313439215CC0}"/>
    <dgm:cxn modelId="{48EC80D1-3C16-4A42-8F53-E8ECE5AC0A8E}" type="presParOf" srcId="{973E6687-2131-4A90-8C00-1C0598FB09CC}" destId="{6C57EF04-9962-4188-960E-F1947B65E3DD}" srcOrd="0" destOrd="0" presId="urn:microsoft.com/office/officeart/2005/8/layout/vList5"/>
    <dgm:cxn modelId="{07B8A858-C223-493C-9908-EC71B8B9B3C8}" type="presParOf" srcId="{6C57EF04-9962-4188-960E-F1947B65E3DD}" destId="{A1DF2B86-4D14-4EE7-BEC2-CE86CEB15C61}"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CD3669-C15F-4152-A673-856464DEF64C}" type="doc">
      <dgm:prSet loTypeId="urn:microsoft.com/office/officeart/2005/8/layout/vList5" loCatId="list" qsTypeId="urn:microsoft.com/office/officeart/2005/8/quickstyle/3d3" qsCatId="3D" csTypeId="urn:microsoft.com/office/officeart/2005/8/colors/accent3_4" csCatId="accent3" phldr="1"/>
      <dgm:spPr/>
      <dgm:t>
        <a:bodyPr/>
        <a:lstStyle/>
        <a:p>
          <a:endParaRPr lang="en-US"/>
        </a:p>
      </dgm:t>
    </dgm:pt>
    <dgm:pt modelId="{8BEB1288-913D-469C-8FB6-DC2C0639F7F3}">
      <dgm:prSet phldrT="[Text]" custT="1"/>
      <dgm:spPr>
        <a:solidFill>
          <a:schemeClr val="accent5">
            <a:lumMod val="60000"/>
            <a:lumOff val="40000"/>
          </a:schemeClr>
        </a:solidFill>
      </dgm:spPr>
      <dgm:t>
        <a:bodyPr/>
        <a:lstStyle/>
        <a:p>
          <a:pPr algn="l"/>
          <a:endParaRPr lang="en-US" sz="1800" b="1"/>
        </a:p>
      </dgm:t>
    </dgm:pt>
    <dgm:pt modelId="{D9791AED-8561-424F-99BD-429E9C09CE4D}" type="parTrans" cxnId="{9EC7EC26-A157-4230-8044-9F129E993E78}">
      <dgm:prSet/>
      <dgm:spPr/>
      <dgm:t>
        <a:bodyPr/>
        <a:lstStyle/>
        <a:p>
          <a:endParaRPr lang="fr-CA"/>
        </a:p>
      </dgm:t>
    </dgm:pt>
    <dgm:pt modelId="{89C897B2-5DFB-4128-8712-313439215CC0}" type="sibTrans" cxnId="{9EC7EC26-A157-4230-8044-9F129E993E78}">
      <dgm:prSet/>
      <dgm:spPr/>
      <dgm:t>
        <a:bodyPr/>
        <a:lstStyle/>
        <a:p>
          <a:endParaRPr lang="fr-CA"/>
        </a:p>
      </dgm:t>
    </dgm:pt>
    <dgm:pt modelId="{973E6687-2131-4A90-8C00-1C0598FB09CC}" type="pres">
      <dgm:prSet presAssocID="{D3CD3669-C15F-4152-A673-856464DEF64C}" presName="Name0" presStyleCnt="0">
        <dgm:presLayoutVars>
          <dgm:dir/>
          <dgm:animLvl val="lvl"/>
          <dgm:resizeHandles val="exact"/>
        </dgm:presLayoutVars>
      </dgm:prSet>
      <dgm:spPr/>
      <dgm:t>
        <a:bodyPr/>
        <a:lstStyle/>
        <a:p>
          <a:endParaRPr lang="fr-CA"/>
        </a:p>
      </dgm:t>
    </dgm:pt>
    <dgm:pt modelId="{6C57EF04-9962-4188-960E-F1947B65E3DD}" type="pres">
      <dgm:prSet presAssocID="{8BEB1288-913D-469C-8FB6-DC2C0639F7F3}" presName="linNode" presStyleCnt="0"/>
      <dgm:spPr/>
    </dgm:pt>
    <dgm:pt modelId="{A1DF2B86-4D14-4EE7-BEC2-CE86CEB15C61}" type="pres">
      <dgm:prSet presAssocID="{8BEB1288-913D-469C-8FB6-DC2C0639F7F3}" presName="parentText" presStyleLbl="node1" presStyleIdx="0" presStyleCnt="1" custScaleX="268387" custScaleY="96066" custLinFactNeighborX="-1451" custLinFactNeighborY="-341">
        <dgm:presLayoutVars>
          <dgm:chMax val="1"/>
          <dgm:bulletEnabled val="1"/>
        </dgm:presLayoutVars>
      </dgm:prSet>
      <dgm:spPr/>
      <dgm:t>
        <a:bodyPr/>
        <a:lstStyle/>
        <a:p>
          <a:endParaRPr lang="fr-CA"/>
        </a:p>
      </dgm:t>
    </dgm:pt>
  </dgm:ptLst>
  <dgm:cxnLst>
    <dgm:cxn modelId="{DAD6770D-49C3-4FF0-83C1-7B6ADDB41C39}" type="presOf" srcId="{8BEB1288-913D-469C-8FB6-DC2C0639F7F3}" destId="{A1DF2B86-4D14-4EE7-BEC2-CE86CEB15C61}" srcOrd="0" destOrd="0" presId="urn:microsoft.com/office/officeart/2005/8/layout/vList5"/>
    <dgm:cxn modelId="{7DE72F49-90E2-4BEC-91D2-0C6D894C6A8D}" type="presOf" srcId="{D3CD3669-C15F-4152-A673-856464DEF64C}" destId="{973E6687-2131-4A90-8C00-1C0598FB09CC}" srcOrd="0" destOrd="0" presId="urn:microsoft.com/office/officeart/2005/8/layout/vList5"/>
    <dgm:cxn modelId="{9EC7EC26-A157-4230-8044-9F129E993E78}" srcId="{D3CD3669-C15F-4152-A673-856464DEF64C}" destId="{8BEB1288-913D-469C-8FB6-DC2C0639F7F3}" srcOrd="0" destOrd="0" parTransId="{D9791AED-8561-424F-99BD-429E9C09CE4D}" sibTransId="{89C897B2-5DFB-4128-8712-313439215CC0}"/>
    <dgm:cxn modelId="{48EC80D1-3C16-4A42-8F53-E8ECE5AC0A8E}" type="presParOf" srcId="{973E6687-2131-4A90-8C00-1C0598FB09CC}" destId="{6C57EF04-9962-4188-960E-F1947B65E3DD}" srcOrd="0" destOrd="0" presId="urn:microsoft.com/office/officeart/2005/8/layout/vList5"/>
    <dgm:cxn modelId="{07B8A858-C223-493C-9908-EC71B8B9B3C8}" type="presParOf" srcId="{6C57EF04-9962-4188-960E-F1947B65E3DD}" destId="{A1DF2B86-4D14-4EE7-BEC2-CE86CEB15C61}"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CD3669-C15F-4152-A673-856464DEF64C}" type="doc">
      <dgm:prSet loTypeId="urn:microsoft.com/office/officeart/2005/8/layout/vList5" loCatId="list" qsTypeId="urn:microsoft.com/office/officeart/2005/8/quickstyle/3d3" qsCatId="3D" csTypeId="urn:microsoft.com/office/officeart/2005/8/colors/accent3_4" csCatId="accent3" phldr="1"/>
      <dgm:spPr/>
      <dgm:t>
        <a:bodyPr/>
        <a:lstStyle/>
        <a:p>
          <a:endParaRPr lang="en-US"/>
        </a:p>
      </dgm:t>
    </dgm:pt>
    <dgm:pt modelId="{8BEB1288-913D-469C-8FB6-DC2C0639F7F3}">
      <dgm:prSet phldrT="[Text]" custT="1"/>
      <dgm:spPr>
        <a:solidFill>
          <a:schemeClr val="accent5">
            <a:lumMod val="60000"/>
            <a:lumOff val="40000"/>
          </a:schemeClr>
        </a:solidFill>
      </dgm:spPr>
      <dgm:t>
        <a:bodyPr/>
        <a:lstStyle/>
        <a:p>
          <a:pPr algn="just"/>
          <a:endParaRPr lang="en-US" sz="1800" b="1"/>
        </a:p>
      </dgm:t>
    </dgm:pt>
    <dgm:pt modelId="{D9791AED-8561-424F-99BD-429E9C09CE4D}" type="parTrans" cxnId="{9EC7EC26-A157-4230-8044-9F129E993E78}">
      <dgm:prSet/>
      <dgm:spPr/>
      <dgm:t>
        <a:bodyPr/>
        <a:lstStyle/>
        <a:p>
          <a:pPr algn="just"/>
          <a:endParaRPr lang="fr-CA"/>
        </a:p>
      </dgm:t>
    </dgm:pt>
    <dgm:pt modelId="{89C897B2-5DFB-4128-8712-313439215CC0}" type="sibTrans" cxnId="{9EC7EC26-A157-4230-8044-9F129E993E78}">
      <dgm:prSet/>
      <dgm:spPr/>
      <dgm:t>
        <a:bodyPr/>
        <a:lstStyle/>
        <a:p>
          <a:pPr algn="just"/>
          <a:endParaRPr lang="fr-CA"/>
        </a:p>
      </dgm:t>
    </dgm:pt>
    <dgm:pt modelId="{973E6687-2131-4A90-8C00-1C0598FB09CC}" type="pres">
      <dgm:prSet presAssocID="{D3CD3669-C15F-4152-A673-856464DEF64C}" presName="Name0" presStyleCnt="0">
        <dgm:presLayoutVars>
          <dgm:dir/>
          <dgm:animLvl val="lvl"/>
          <dgm:resizeHandles val="exact"/>
        </dgm:presLayoutVars>
      </dgm:prSet>
      <dgm:spPr/>
      <dgm:t>
        <a:bodyPr/>
        <a:lstStyle/>
        <a:p>
          <a:endParaRPr lang="fr-CA"/>
        </a:p>
      </dgm:t>
    </dgm:pt>
    <dgm:pt modelId="{6C57EF04-9962-4188-960E-F1947B65E3DD}" type="pres">
      <dgm:prSet presAssocID="{8BEB1288-913D-469C-8FB6-DC2C0639F7F3}" presName="linNode" presStyleCnt="0"/>
      <dgm:spPr/>
    </dgm:pt>
    <dgm:pt modelId="{A1DF2B86-4D14-4EE7-BEC2-CE86CEB15C61}" type="pres">
      <dgm:prSet presAssocID="{8BEB1288-913D-469C-8FB6-DC2C0639F7F3}" presName="parentText" presStyleLbl="node1" presStyleIdx="0" presStyleCnt="1" custScaleX="269640" custScaleY="95123" custLinFactNeighborX="-1451" custLinFactNeighborY="-341">
        <dgm:presLayoutVars>
          <dgm:chMax val="1"/>
          <dgm:bulletEnabled val="1"/>
        </dgm:presLayoutVars>
      </dgm:prSet>
      <dgm:spPr/>
      <dgm:t>
        <a:bodyPr/>
        <a:lstStyle/>
        <a:p>
          <a:endParaRPr lang="fr-CA"/>
        </a:p>
      </dgm:t>
    </dgm:pt>
  </dgm:ptLst>
  <dgm:cxnLst>
    <dgm:cxn modelId="{DAD6770D-49C3-4FF0-83C1-7B6ADDB41C39}" type="presOf" srcId="{8BEB1288-913D-469C-8FB6-DC2C0639F7F3}" destId="{A1DF2B86-4D14-4EE7-BEC2-CE86CEB15C61}" srcOrd="0" destOrd="0" presId="urn:microsoft.com/office/officeart/2005/8/layout/vList5"/>
    <dgm:cxn modelId="{7DE72F49-90E2-4BEC-91D2-0C6D894C6A8D}" type="presOf" srcId="{D3CD3669-C15F-4152-A673-856464DEF64C}" destId="{973E6687-2131-4A90-8C00-1C0598FB09CC}" srcOrd="0" destOrd="0" presId="urn:microsoft.com/office/officeart/2005/8/layout/vList5"/>
    <dgm:cxn modelId="{9EC7EC26-A157-4230-8044-9F129E993E78}" srcId="{D3CD3669-C15F-4152-A673-856464DEF64C}" destId="{8BEB1288-913D-469C-8FB6-DC2C0639F7F3}" srcOrd="0" destOrd="0" parTransId="{D9791AED-8561-424F-99BD-429E9C09CE4D}" sibTransId="{89C897B2-5DFB-4128-8712-313439215CC0}"/>
    <dgm:cxn modelId="{48EC80D1-3C16-4A42-8F53-E8ECE5AC0A8E}" type="presParOf" srcId="{973E6687-2131-4A90-8C00-1C0598FB09CC}" destId="{6C57EF04-9962-4188-960E-F1947B65E3DD}" srcOrd="0" destOrd="0" presId="urn:microsoft.com/office/officeart/2005/8/layout/vList5"/>
    <dgm:cxn modelId="{07B8A858-C223-493C-9908-EC71B8B9B3C8}" type="presParOf" srcId="{6C57EF04-9962-4188-960E-F1947B65E3DD}" destId="{A1DF2B86-4D14-4EE7-BEC2-CE86CEB15C61}"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CD3669-C15F-4152-A673-856464DEF64C}" type="doc">
      <dgm:prSet loTypeId="urn:microsoft.com/office/officeart/2005/8/layout/vList5" loCatId="list" qsTypeId="urn:microsoft.com/office/officeart/2005/8/quickstyle/3d3" qsCatId="3D" csTypeId="urn:microsoft.com/office/officeart/2005/8/colors/accent3_4" csCatId="accent3" phldr="1"/>
      <dgm:spPr/>
      <dgm:t>
        <a:bodyPr/>
        <a:lstStyle/>
        <a:p>
          <a:endParaRPr lang="en-US"/>
        </a:p>
      </dgm:t>
    </dgm:pt>
    <dgm:pt modelId="{8BEB1288-913D-469C-8FB6-DC2C0639F7F3}">
      <dgm:prSet phldrT="[Text]" custT="1"/>
      <dgm:spPr>
        <a:solidFill>
          <a:schemeClr val="accent5">
            <a:lumMod val="60000"/>
            <a:lumOff val="40000"/>
          </a:schemeClr>
        </a:solidFill>
      </dgm:spPr>
      <dgm:t>
        <a:bodyPr/>
        <a:lstStyle/>
        <a:p>
          <a:endParaRPr lang="en-US" sz="1800" b="1"/>
        </a:p>
      </dgm:t>
    </dgm:pt>
    <dgm:pt modelId="{D9791AED-8561-424F-99BD-429E9C09CE4D}" type="parTrans" cxnId="{9EC7EC26-A157-4230-8044-9F129E993E78}">
      <dgm:prSet/>
      <dgm:spPr/>
      <dgm:t>
        <a:bodyPr/>
        <a:lstStyle/>
        <a:p>
          <a:endParaRPr lang="fr-CA"/>
        </a:p>
      </dgm:t>
    </dgm:pt>
    <dgm:pt modelId="{89C897B2-5DFB-4128-8712-313439215CC0}" type="sibTrans" cxnId="{9EC7EC26-A157-4230-8044-9F129E993E78}">
      <dgm:prSet/>
      <dgm:spPr/>
      <dgm:t>
        <a:bodyPr/>
        <a:lstStyle/>
        <a:p>
          <a:endParaRPr lang="fr-CA"/>
        </a:p>
      </dgm:t>
    </dgm:pt>
    <dgm:pt modelId="{973E6687-2131-4A90-8C00-1C0598FB09CC}" type="pres">
      <dgm:prSet presAssocID="{D3CD3669-C15F-4152-A673-856464DEF64C}" presName="Name0" presStyleCnt="0">
        <dgm:presLayoutVars>
          <dgm:dir/>
          <dgm:animLvl val="lvl"/>
          <dgm:resizeHandles val="exact"/>
        </dgm:presLayoutVars>
      </dgm:prSet>
      <dgm:spPr/>
      <dgm:t>
        <a:bodyPr/>
        <a:lstStyle/>
        <a:p>
          <a:endParaRPr lang="fr-CA"/>
        </a:p>
      </dgm:t>
    </dgm:pt>
    <dgm:pt modelId="{6C57EF04-9962-4188-960E-F1947B65E3DD}" type="pres">
      <dgm:prSet presAssocID="{8BEB1288-913D-469C-8FB6-DC2C0639F7F3}" presName="linNode" presStyleCnt="0"/>
      <dgm:spPr/>
    </dgm:pt>
    <dgm:pt modelId="{A1DF2B86-4D14-4EE7-BEC2-CE86CEB15C61}" type="pres">
      <dgm:prSet presAssocID="{8BEB1288-913D-469C-8FB6-DC2C0639F7F3}" presName="parentText" presStyleLbl="node1" presStyleIdx="0" presStyleCnt="1" custScaleX="271147" custScaleY="95930" custLinFactNeighborX="-19554" custLinFactNeighborY="264">
        <dgm:presLayoutVars>
          <dgm:chMax val="1"/>
          <dgm:bulletEnabled val="1"/>
        </dgm:presLayoutVars>
      </dgm:prSet>
      <dgm:spPr/>
      <dgm:t>
        <a:bodyPr/>
        <a:lstStyle/>
        <a:p>
          <a:endParaRPr lang="fr-CA"/>
        </a:p>
      </dgm:t>
    </dgm:pt>
  </dgm:ptLst>
  <dgm:cxnLst>
    <dgm:cxn modelId="{AA9D8811-34ED-45A1-9EFC-DED1F8192687}" type="presOf" srcId="{D3CD3669-C15F-4152-A673-856464DEF64C}" destId="{973E6687-2131-4A90-8C00-1C0598FB09CC}" srcOrd="0" destOrd="0" presId="urn:microsoft.com/office/officeart/2005/8/layout/vList5"/>
    <dgm:cxn modelId="{9EC7EC26-A157-4230-8044-9F129E993E78}" srcId="{D3CD3669-C15F-4152-A673-856464DEF64C}" destId="{8BEB1288-913D-469C-8FB6-DC2C0639F7F3}" srcOrd="0" destOrd="0" parTransId="{D9791AED-8561-424F-99BD-429E9C09CE4D}" sibTransId="{89C897B2-5DFB-4128-8712-313439215CC0}"/>
    <dgm:cxn modelId="{937F7199-770B-4A5B-B648-F59252EEAA5F}" type="presOf" srcId="{8BEB1288-913D-469C-8FB6-DC2C0639F7F3}" destId="{A1DF2B86-4D14-4EE7-BEC2-CE86CEB15C61}" srcOrd="0" destOrd="0" presId="urn:microsoft.com/office/officeart/2005/8/layout/vList5"/>
    <dgm:cxn modelId="{845C03F0-22EA-4DCA-903D-7EB285E93A40}" type="presParOf" srcId="{973E6687-2131-4A90-8C00-1C0598FB09CC}" destId="{6C57EF04-9962-4188-960E-F1947B65E3DD}" srcOrd="0" destOrd="0" presId="urn:microsoft.com/office/officeart/2005/8/layout/vList5"/>
    <dgm:cxn modelId="{D6B1AE4C-5A10-4E3D-88E4-B9F8235AB927}" type="presParOf" srcId="{6C57EF04-9962-4188-960E-F1947B65E3DD}" destId="{A1DF2B86-4D14-4EE7-BEC2-CE86CEB15C61}"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0.14312</cdr:x>
      <cdr:y>0.80008</cdr:y>
    </cdr:from>
    <cdr:to>
      <cdr:x>0.2455</cdr:x>
      <cdr:y>0.84882</cdr:y>
    </cdr:to>
    <cdr:sp macro="" textlink="">
      <cdr:nvSpPr>
        <cdr:cNvPr id="5" name="ZoneTexte 4"/>
        <cdr:cNvSpPr txBox="1"/>
      </cdr:nvSpPr>
      <cdr:spPr>
        <a:xfrm xmlns:a="http://schemas.openxmlformats.org/drawingml/2006/main">
          <a:off x="1233229" y="4035495"/>
          <a:ext cx="882185" cy="2458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CA" sz="1100" b="1">
              <a:solidFill>
                <a:srgbClr val="0000FF"/>
              </a:solidFill>
            </a:rPr>
            <a:t>Juin 2012</a:t>
          </a:r>
        </a:p>
      </cdr:txBody>
    </cdr:sp>
  </cdr:relSizeAnchor>
  <cdr:relSizeAnchor xmlns:cdr="http://schemas.openxmlformats.org/drawingml/2006/chartDrawing">
    <cdr:from>
      <cdr:x>0.30635</cdr:x>
      <cdr:y>0.8036</cdr:y>
    </cdr:from>
    <cdr:to>
      <cdr:x>0.40874</cdr:x>
      <cdr:y>0.85234</cdr:y>
    </cdr:to>
    <cdr:sp macro="" textlink="">
      <cdr:nvSpPr>
        <cdr:cNvPr id="6" name="ZoneTexte 1"/>
        <cdr:cNvSpPr txBox="1"/>
      </cdr:nvSpPr>
      <cdr:spPr>
        <a:xfrm xmlns:a="http://schemas.openxmlformats.org/drawingml/2006/main">
          <a:off x="2639716" y="4053221"/>
          <a:ext cx="882271" cy="2458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100" b="1">
              <a:solidFill>
                <a:srgbClr val="0000FF"/>
              </a:solidFill>
            </a:rPr>
            <a:t>Juin 2013</a:t>
          </a:r>
        </a:p>
      </cdr:txBody>
    </cdr:sp>
  </cdr:relSizeAnchor>
  <cdr:relSizeAnchor xmlns:cdr="http://schemas.openxmlformats.org/drawingml/2006/chartDrawing">
    <cdr:from>
      <cdr:x>0.5</cdr:x>
      <cdr:y>0.8036</cdr:y>
    </cdr:from>
    <cdr:to>
      <cdr:x>0.60239</cdr:x>
      <cdr:y>0.85234</cdr:y>
    </cdr:to>
    <cdr:sp macro="" textlink="">
      <cdr:nvSpPr>
        <cdr:cNvPr id="9" name="ZoneTexte 1"/>
        <cdr:cNvSpPr txBox="1"/>
      </cdr:nvSpPr>
      <cdr:spPr>
        <a:xfrm xmlns:a="http://schemas.openxmlformats.org/drawingml/2006/main">
          <a:off x="4308385" y="4053221"/>
          <a:ext cx="882271" cy="2458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100" b="1">
              <a:solidFill>
                <a:srgbClr val="0000FF"/>
              </a:solidFill>
            </a:rPr>
            <a:t>Juin 2014</a:t>
          </a:r>
        </a:p>
      </cdr:txBody>
    </cdr:sp>
  </cdr:relSizeAnchor>
  <cdr:relSizeAnchor xmlns:cdr="http://schemas.openxmlformats.org/drawingml/2006/chartDrawing">
    <cdr:from>
      <cdr:x>0.71479</cdr:x>
      <cdr:y>0.8036</cdr:y>
    </cdr:from>
    <cdr:to>
      <cdr:x>0.81718</cdr:x>
      <cdr:y>0.85234</cdr:y>
    </cdr:to>
    <cdr:sp macro="" textlink="">
      <cdr:nvSpPr>
        <cdr:cNvPr id="10" name="ZoneTexte 1"/>
        <cdr:cNvSpPr txBox="1"/>
      </cdr:nvSpPr>
      <cdr:spPr>
        <a:xfrm xmlns:a="http://schemas.openxmlformats.org/drawingml/2006/main">
          <a:off x="6159223" y="4053221"/>
          <a:ext cx="882271" cy="2458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100" b="1">
              <a:solidFill>
                <a:srgbClr val="0000FF"/>
              </a:solidFill>
            </a:rPr>
            <a:t>Juin 2015</a:t>
          </a:r>
        </a:p>
      </cdr:txBody>
    </cdr:sp>
  </cdr:relSizeAnchor>
  <cdr:relSizeAnchor xmlns:cdr="http://schemas.openxmlformats.org/drawingml/2006/chartDrawing">
    <cdr:from>
      <cdr:x>0.15417</cdr:x>
      <cdr:y>0.25811</cdr:y>
    </cdr:from>
    <cdr:to>
      <cdr:x>0.23144</cdr:x>
      <cdr:y>0.30504</cdr:y>
    </cdr:to>
    <cdr:sp macro="" textlink="">
      <cdr:nvSpPr>
        <cdr:cNvPr id="15" name="ZoneTexte 14"/>
        <cdr:cNvSpPr txBox="1"/>
      </cdr:nvSpPr>
      <cdr:spPr>
        <a:xfrm xmlns:a="http://schemas.openxmlformats.org/drawingml/2006/main">
          <a:off x="1328449" y="1301866"/>
          <a:ext cx="665817" cy="2367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CA" sz="1200" b="1">
              <a:solidFill>
                <a:schemeClr val="tx2">
                  <a:lumMod val="60000"/>
                  <a:lumOff val="40000"/>
                </a:schemeClr>
              </a:solidFill>
            </a:rPr>
            <a:t>65,3 %</a:t>
          </a:r>
        </a:p>
        <a:p xmlns:a="http://schemas.openxmlformats.org/drawingml/2006/main">
          <a:endParaRPr lang="fr-CA" sz="1100"/>
        </a:p>
      </cdr:txBody>
    </cdr:sp>
  </cdr:relSizeAnchor>
  <cdr:relSizeAnchor xmlns:cdr="http://schemas.openxmlformats.org/drawingml/2006/chartDrawing">
    <cdr:from>
      <cdr:x>0.36998</cdr:x>
      <cdr:y>0.35466</cdr:y>
    </cdr:from>
    <cdr:to>
      <cdr:x>0.38624</cdr:x>
      <cdr:y>0.3779</cdr:y>
    </cdr:to>
    <cdr:sp macro="" textlink="">
      <cdr:nvSpPr>
        <cdr:cNvPr id="25" name="Organigramme : Connecteur 24"/>
        <cdr:cNvSpPr/>
      </cdr:nvSpPr>
      <cdr:spPr>
        <a:xfrm xmlns:a="http://schemas.openxmlformats.org/drawingml/2006/main">
          <a:off x="3188065" y="1788832"/>
          <a:ext cx="140108" cy="117219"/>
        </a:xfrm>
        <a:prstGeom xmlns:a="http://schemas.openxmlformats.org/drawingml/2006/main" prst="flowChartConnector">
          <a:avLst/>
        </a:prstGeom>
        <a:solidFill xmlns:a="http://schemas.openxmlformats.org/drawingml/2006/main">
          <a:srgbClr val="0000FF"/>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fr-CA"/>
        </a:p>
      </cdr:txBody>
    </cdr:sp>
  </cdr:relSizeAnchor>
  <cdr:relSizeAnchor xmlns:cdr="http://schemas.openxmlformats.org/drawingml/2006/chartDrawing">
    <cdr:from>
      <cdr:x>0.56191</cdr:x>
      <cdr:y>0.22522</cdr:y>
    </cdr:from>
    <cdr:to>
      <cdr:x>0.57817</cdr:x>
      <cdr:y>0.24846</cdr:y>
    </cdr:to>
    <cdr:sp macro="" textlink="">
      <cdr:nvSpPr>
        <cdr:cNvPr id="26" name="Organigramme : Connecteur 25"/>
        <cdr:cNvSpPr/>
      </cdr:nvSpPr>
      <cdr:spPr>
        <a:xfrm xmlns:a="http://schemas.openxmlformats.org/drawingml/2006/main">
          <a:off x="4841875" y="1135960"/>
          <a:ext cx="140109" cy="117220"/>
        </a:xfrm>
        <a:prstGeom xmlns:a="http://schemas.openxmlformats.org/drawingml/2006/main" prst="flowChartConnector">
          <a:avLst/>
        </a:prstGeom>
        <a:solidFill xmlns:a="http://schemas.openxmlformats.org/drawingml/2006/main">
          <a:srgbClr val="0000FF"/>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fr-CA"/>
        </a:p>
      </cdr:txBody>
    </cdr:sp>
  </cdr:relSizeAnchor>
  <cdr:relSizeAnchor xmlns:cdr="http://schemas.openxmlformats.org/drawingml/2006/chartDrawing">
    <cdr:from>
      <cdr:x>0.75116</cdr:x>
      <cdr:y>0.1531</cdr:y>
    </cdr:from>
    <cdr:to>
      <cdr:x>0.76741</cdr:x>
      <cdr:y>0.17635</cdr:y>
    </cdr:to>
    <cdr:sp macro="" textlink="">
      <cdr:nvSpPr>
        <cdr:cNvPr id="27" name="Organigramme : Connecteur 26"/>
        <cdr:cNvSpPr/>
      </cdr:nvSpPr>
      <cdr:spPr>
        <a:xfrm xmlns:a="http://schemas.openxmlformats.org/drawingml/2006/main">
          <a:off x="6472588" y="772239"/>
          <a:ext cx="140022" cy="117220"/>
        </a:xfrm>
        <a:prstGeom xmlns:a="http://schemas.openxmlformats.org/drawingml/2006/main" prst="flowChartConnector">
          <a:avLst/>
        </a:prstGeom>
        <a:solidFill xmlns:a="http://schemas.openxmlformats.org/drawingml/2006/main">
          <a:srgbClr val="0000FF"/>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fr-CA"/>
        </a:p>
      </cdr:txBody>
    </cdr:sp>
  </cdr:relSizeAnchor>
  <cdr:relSizeAnchor xmlns:cdr="http://schemas.openxmlformats.org/drawingml/2006/chartDrawing">
    <cdr:from>
      <cdr:x>0.34137</cdr:x>
      <cdr:y>0.28585</cdr:y>
    </cdr:from>
    <cdr:to>
      <cdr:x>0.41864</cdr:x>
      <cdr:y>0.33278</cdr:y>
    </cdr:to>
    <cdr:sp macro="" textlink="">
      <cdr:nvSpPr>
        <cdr:cNvPr id="30" name="ZoneTexte 1"/>
        <cdr:cNvSpPr txBox="1"/>
      </cdr:nvSpPr>
      <cdr:spPr>
        <a:xfrm xmlns:a="http://schemas.openxmlformats.org/drawingml/2006/main">
          <a:off x="2941520" y="1441807"/>
          <a:ext cx="665818" cy="2367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200" b="1">
              <a:solidFill>
                <a:schemeClr val="tx2">
                  <a:lumMod val="60000"/>
                  <a:lumOff val="40000"/>
                </a:schemeClr>
              </a:solidFill>
            </a:rPr>
            <a:t>64,9 %</a:t>
          </a:r>
        </a:p>
        <a:p xmlns:a="http://schemas.openxmlformats.org/drawingml/2006/main">
          <a:endParaRPr lang="fr-CA" sz="1100"/>
        </a:p>
      </cdr:txBody>
    </cdr:sp>
  </cdr:relSizeAnchor>
  <cdr:relSizeAnchor xmlns:cdr="http://schemas.openxmlformats.org/drawingml/2006/chartDrawing">
    <cdr:from>
      <cdr:x>0.34354</cdr:x>
      <cdr:y>0.56813</cdr:y>
    </cdr:from>
    <cdr:to>
      <cdr:x>0.42081</cdr:x>
      <cdr:y>0.61507</cdr:y>
    </cdr:to>
    <cdr:sp macro="" textlink="">
      <cdr:nvSpPr>
        <cdr:cNvPr id="31" name="ZoneTexte 1"/>
        <cdr:cNvSpPr txBox="1"/>
      </cdr:nvSpPr>
      <cdr:spPr>
        <a:xfrm xmlns:a="http://schemas.openxmlformats.org/drawingml/2006/main">
          <a:off x="2960197" y="2865544"/>
          <a:ext cx="665817" cy="2367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200" b="1">
              <a:solidFill>
                <a:schemeClr val="tx2">
                  <a:lumMod val="60000"/>
                  <a:lumOff val="40000"/>
                </a:schemeClr>
              </a:solidFill>
            </a:rPr>
            <a:t>19,4 %</a:t>
          </a:r>
        </a:p>
        <a:p xmlns:a="http://schemas.openxmlformats.org/drawingml/2006/main">
          <a:endParaRPr lang="fr-CA" sz="1100"/>
        </a:p>
      </cdr:txBody>
    </cdr:sp>
  </cdr:relSizeAnchor>
  <cdr:relSizeAnchor xmlns:cdr="http://schemas.openxmlformats.org/drawingml/2006/chartDrawing">
    <cdr:from>
      <cdr:x>0.53141</cdr:x>
      <cdr:y>0.1604</cdr:y>
    </cdr:from>
    <cdr:to>
      <cdr:x>0.60868</cdr:x>
      <cdr:y>0.20733</cdr:y>
    </cdr:to>
    <cdr:sp macro="" textlink="">
      <cdr:nvSpPr>
        <cdr:cNvPr id="36" name="ZoneTexte 1"/>
        <cdr:cNvSpPr txBox="1"/>
      </cdr:nvSpPr>
      <cdr:spPr>
        <a:xfrm xmlns:a="http://schemas.openxmlformats.org/drawingml/2006/main">
          <a:off x="4579021" y="809023"/>
          <a:ext cx="665817" cy="2367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200" b="1">
              <a:solidFill>
                <a:schemeClr val="tx2">
                  <a:lumMod val="60000"/>
                  <a:lumOff val="40000"/>
                </a:schemeClr>
              </a:solidFill>
            </a:rPr>
            <a:t>69,8 %</a:t>
          </a:r>
        </a:p>
        <a:p xmlns:a="http://schemas.openxmlformats.org/drawingml/2006/main">
          <a:endParaRPr lang="fr-CA" sz="1100"/>
        </a:p>
      </cdr:txBody>
    </cdr:sp>
  </cdr:relSizeAnchor>
  <cdr:relSizeAnchor xmlns:cdr="http://schemas.openxmlformats.org/drawingml/2006/chartDrawing">
    <cdr:from>
      <cdr:x>0.53141</cdr:x>
      <cdr:y>0.62716</cdr:y>
    </cdr:from>
    <cdr:to>
      <cdr:x>0.60868</cdr:x>
      <cdr:y>0.67409</cdr:y>
    </cdr:to>
    <cdr:sp macro="" textlink="">
      <cdr:nvSpPr>
        <cdr:cNvPr id="37" name="ZoneTexte 1"/>
        <cdr:cNvSpPr txBox="1"/>
      </cdr:nvSpPr>
      <cdr:spPr>
        <a:xfrm xmlns:a="http://schemas.openxmlformats.org/drawingml/2006/main">
          <a:off x="4579021" y="3163289"/>
          <a:ext cx="665818" cy="2367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200" b="1">
              <a:solidFill>
                <a:schemeClr val="tx2">
                  <a:lumMod val="60000"/>
                  <a:lumOff val="40000"/>
                </a:schemeClr>
              </a:solidFill>
            </a:rPr>
            <a:t>18,1 %</a:t>
          </a:r>
        </a:p>
        <a:p xmlns:a="http://schemas.openxmlformats.org/drawingml/2006/main">
          <a:endParaRPr lang="fr-CA" sz="1100"/>
        </a:p>
      </cdr:txBody>
    </cdr:sp>
  </cdr:relSizeAnchor>
  <cdr:relSizeAnchor xmlns:cdr="http://schemas.openxmlformats.org/drawingml/2006/chartDrawing">
    <cdr:from>
      <cdr:x>0.7205</cdr:x>
      <cdr:y>0.09505</cdr:y>
    </cdr:from>
    <cdr:to>
      <cdr:x>0.79777</cdr:x>
      <cdr:y>0.14198</cdr:y>
    </cdr:to>
    <cdr:sp macro="" textlink="">
      <cdr:nvSpPr>
        <cdr:cNvPr id="38" name="ZoneTexte 1"/>
        <cdr:cNvSpPr txBox="1"/>
      </cdr:nvSpPr>
      <cdr:spPr>
        <a:xfrm xmlns:a="http://schemas.openxmlformats.org/drawingml/2006/main">
          <a:off x="6208378" y="479395"/>
          <a:ext cx="665817" cy="2367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200" b="1">
              <a:solidFill>
                <a:schemeClr val="tx2">
                  <a:lumMod val="60000"/>
                  <a:lumOff val="40000"/>
                </a:schemeClr>
              </a:solidFill>
            </a:rPr>
            <a:t>70,9 %</a:t>
          </a:r>
        </a:p>
        <a:p xmlns:a="http://schemas.openxmlformats.org/drawingml/2006/main">
          <a:endParaRPr lang="fr-CA" sz="1100"/>
        </a:p>
      </cdr:txBody>
    </cdr:sp>
  </cdr:relSizeAnchor>
  <cdr:relSizeAnchor xmlns:cdr="http://schemas.openxmlformats.org/drawingml/2006/chartDrawing">
    <cdr:from>
      <cdr:x>0.67311</cdr:x>
      <cdr:y>0.33768</cdr:y>
    </cdr:from>
    <cdr:to>
      <cdr:x>0.75038</cdr:x>
      <cdr:y>0.38461</cdr:y>
    </cdr:to>
    <cdr:sp macro="" textlink="">
      <cdr:nvSpPr>
        <cdr:cNvPr id="39" name="ZoneTexte 1"/>
        <cdr:cNvSpPr txBox="1"/>
      </cdr:nvSpPr>
      <cdr:spPr>
        <a:xfrm xmlns:a="http://schemas.openxmlformats.org/drawingml/2006/main">
          <a:off x="5799993" y="1703207"/>
          <a:ext cx="665825" cy="2367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fr-CA" sz="1100"/>
        </a:p>
      </cdr:txBody>
    </cdr:sp>
  </cdr:relSizeAnchor>
  <cdr:relSizeAnchor xmlns:cdr="http://schemas.openxmlformats.org/drawingml/2006/chartDrawing">
    <cdr:from>
      <cdr:x>0.15211</cdr:x>
      <cdr:y>0.49191</cdr:y>
    </cdr:from>
    <cdr:to>
      <cdr:x>0.22938</cdr:x>
      <cdr:y>0.53884</cdr:y>
    </cdr:to>
    <cdr:sp macro="" textlink="">
      <cdr:nvSpPr>
        <cdr:cNvPr id="41" name="ZoneTexte 1"/>
        <cdr:cNvSpPr txBox="1"/>
      </cdr:nvSpPr>
      <cdr:spPr>
        <a:xfrm xmlns:a="http://schemas.openxmlformats.org/drawingml/2006/main">
          <a:off x="1310695" y="2481123"/>
          <a:ext cx="665817" cy="2367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200" b="1">
              <a:solidFill>
                <a:schemeClr val="tx2">
                  <a:lumMod val="60000"/>
                  <a:lumOff val="40000"/>
                </a:schemeClr>
              </a:solidFill>
            </a:rPr>
            <a:t>20,3 %</a:t>
          </a:r>
        </a:p>
        <a:p xmlns:a="http://schemas.openxmlformats.org/drawingml/2006/main">
          <a:endParaRPr lang="fr-CA" sz="1100"/>
        </a:p>
      </cdr:txBody>
    </cdr:sp>
  </cdr:relSizeAnchor>
  <cdr:relSizeAnchor xmlns:cdr="http://schemas.openxmlformats.org/drawingml/2006/chartDrawing">
    <cdr:from>
      <cdr:x>0.89154</cdr:x>
      <cdr:y>0.14971</cdr:y>
    </cdr:from>
    <cdr:to>
      <cdr:x>0.99393</cdr:x>
      <cdr:y>0.19845</cdr:y>
    </cdr:to>
    <cdr:sp macro="" textlink="">
      <cdr:nvSpPr>
        <cdr:cNvPr id="44" name="ZoneTexte 1"/>
        <cdr:cNvSpPr txBox="1"/>
      </cdr:nvSpPr>
      <cdr:spPr>
        <a:xfrm xmlns:a="http://schemas.openxmlformats.org/drawingml/2006/main">
          <a:off x="7682222" y="755105"/>
          <a:ext cx="882271" cy="245837"/>
        </a:xfrm>
        <a:prstGeom xmlns:a="http://schemas.openxmlformats.org/drawingml/2006/main" prst="rect">
          <a:avLst/>
        </a:prstGeom>
        <a:solidFill xmlns:a="http://schemas.openxmlformats.org/drawingml/2006/main">
          <a:srgbClr val="FFCC00"/>
        </a:solidFill>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100" b="1">
              <a:solidFill>
                <a:srgbClr val="0000FF"/>
              </a:solidFill>
            </a:rPr>
            <a:t>Cible 2020</a:t>
          </a:r>
        </a:p>
      </cdr:txBody>
    </cdr:sp>
  </cdr:relSizeAnchor>
  <cdr:relSizeAnchor xmlns:cdr="http://schemas.openxmlformats.org/drawingml/2006/chartDrawing">
    <cdr:from>
      <cdr:x>0.75862</cdr:x>
      <cdr:y>0.10769</cdr:y>
    </cdr:from>
    <cdr:to>
      <cdr:x>0.94501</cdr:x>
      <cdr:y>0.17059</cdr:y>
    </cdr:to>
    <cdr:sp macro="" textlink="">
      <cdr:nvSpPr>
        <cdr:cNvPr id="4" name="ZoneTexte 3"/>
        <cdr:cNvSpPr txBox="1"/>
      </cdr:nvSpPr>
      <cdr:spPr>
        <a:xfrm xmlns:a="http://schemas.openxmlformats.org/drawingml/2006/main" rot="20944043">
          <a:off x="6536860" y="543185"/>
          <a:ext cx="1606073" cy="3172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CA" sz="1100" b="1">
              <a:solidFill>
                <a:schemeClr val="tx2">
                  <a:lumMod val="75000"/>
                </a:schemeClr>
              </a:solidFill>
            </a:rPr>
            <a:t>- - - - - - - - - - - </a:t>
          </a:r>
          <a:r>
            <a:rPr lang="fr-CA" sz="1100" b="1" smtClean="0">
              <a:solidFill>
                <a:schemeClr val="tx2">
                  <a:lumMod val="75000"/>
                </a:schemeClr>
              </a:solidFill>
            </a:rPr>
            <a:t>- - - - - - </a:t>
          </a:r>
          <a:endParaRPr lang="fr-CA" sz="1100" b="1">
            <a:solidFill>
              <a:schemeClr val="tx2">
                <a:lumMod val="75000"/>
              </a:schemeClr>
            </a:solidFill>
          </a:endParaRPr>
        </a:p>
      </cdr:txBody>
    </cdr:sp>
  </cdr:relSizeAnchor>
  <cdr:relSizeAnchor xmlns:cdr="http://schemas.openxmlformats.org/drawingml/2006/chartDrawing">
    <cdr:from>
      <cdr:x>0.93561</cdr:x>
      <cdr:y>0.08999</cdr:y>
    </cdr:from>
    <cdr:to>
      <cdr:x>0.95186</cdr:x>
      <cdr:y>0.11323</cdr:y>
    </cdr:to>
    <cdr:sp macro="" textlink="">
      <cdr:nvSpPr>
        <cdr:cNvPr id="46" name="Organigramme : Connecteur 45"/>
        <cdr:cNvSpPr/>
      </cdr:nvSpPr>
      <cdr:spPr>
        <a:xfrm xmlns:a="http://schemas.openxmlformats.org/drawingml/2006/main">
          <a:off x="8061909" y="453875"/>
          <a:ext cx="140022" cy="117219"/>
        </a:xfrm>
        <a:prstGeom xmlns:a="http://schemas.openxmlformats.org/drawingml/2006/main" prst="flowChartConnector">
          <a:avLst/>
        </a:prstGeom>
        <a:solidFill xmlns:a="http://schemas.openxmlformats.org/drawingml/2006/main">
          <a:srgbClr val="0000FF"/>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fr-CA"/>
        </a:p>
      </cdr:txBody>
    </cdr:sp>
  </cdr:relSizeAnchor>
  <cdr:relSizeAnchor xmlns:cdr="http://schemas.openxmlformats.org/drawingml/2006/chartDrawing">
    <cdr:from>
      <cdr:x>0.9258</cdr:x>
      <cdr:y>0.03445</cdr:y>
    </cdr:from>
    <cdr:to>
      <cdr:x>0.99393</cdr:x>
      <cdr:y>0.08434</cdr:y>
    </cdr:to>
    <cdr:sp macro="" textlink="">
      <cdr:nvSpPr>
        <cdr:cNvPr id="47" name="ZoneTexte 1"/>
        <cdr:cNvSpPr txBox="1"/>
      </cdr:nvSpPr>
      <cdr:spPr>
        <a:xfrm xmlns:a="http://schemas.openxmlformats.org/drawingml/2006/main">
          <a:off x="7977412" y="173769"/>
          <a:ext cx="587081" cy="2516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200" b="1">
              <a:solidFill>
                <a:schemeClr val="tx2">
                  <a:lumMod val="60000"/>
                  <a:lumOff val="40000"/>
                </a:schemeClr>
              </a:solidFill>
            </a:rPr>
            <a:t>74 %</a:t>
          </a:r>
        </a:p>
        <a:p xmlns:a="http://schemas.openxmlformats.org/drawingml/2006/main">
          <a:endParaRPr lang="fr-CA" sz="1100"/>
        </a:p>
      </cdr:txBody>
    </cdr:sp>
  </cdr:relSizeAnchor>
  <cdr:relSizeAnchor xmlns:cdr="http://schemas.openxmlformats.org/drawingml/2006/chartDrawing">
    <cdr:from>
      <cdr:x>0.17935</cdr:x>
      <cdr:y>0.55519</cdr:y>
    </cdr:from>
    <cdr:to>
      <cdr:x>0.1956</cdr:x>
      <cdr:y>0.57843</cdr:y>
    </cdr:to>
    <cdr:sp macro="" textlink="">
      <cdr:nvSpPr>
        <cdr:cNvPr id="48" name="Organigramme : Connecteur 47"/>
        <cdr:cNvSpPr/>
      </cdr:nvSpPr>
      <cdr:spPr>
        <a:xfrm xmlns:a="http://schemas.openxmlformats.org/drawingml/2006/main">
          <a:off x="1545455" y="2800293"/>
          <a:ext cx="140022" cy="117220"/>
        </a:xfrm>
        <a:prstGeom xmlns:a="http://schemas.openxmlformats.org/drawingml/2006/main" prst="flowChartConnector">
          <a:avLst/>
        </a:prstGeom>
        <a:solidFill xmlns:a="http://schemas.openxmlformats.org/drawingml/2006/main">
          <a:srgbClr val="0000FF"/>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fr-CA"/>
        </a:p>
      </cdr:txBody>
    </cdr:sp>
  </cdr:relSizeAnchor>
  <cdr:relSizeAnchor xmlns:cdr="http://schemas.openxmlformats.org/drawingml/2006/chartDrawing">
    <cdr:from>
      <cdr:x>0.36496</cdr:x>
      <cdr:y>0.62251</cdr:y>
    </cdr:from>
    <cdr:to>
      <cdr:x>0.38122</cdr:x>
      <cdr:y>0.64575</cdr:y>
    </cdr:to>
    <cdr:sp macro="" textlink="">
      <cdr:nvSpPr>
        <cdr:cNvPr id="49" name="Organigramme : Connecteur 48"/>
        <cdr:cNvSpPr/>
      </cdr:nvSpPr>
      <cdr:spPr>
        <a:xfrm xmlns:a="http://schemas.openxmlformats.org/drawingml/2006/main">
          <a:off x="3144742" y="3139848"/>
          <a:ext cx="140109" cy="117220"/>
        </a:xfrm>
        <a:prstGeom xmlns:a="http://schemas.openxmlformats.org/drawingml/2006/main" prst="flowChartConnector">
          <a:avLst/>
        </a:prstGeom>
        <a:solidFill xmlns:a="http://schemas.openxmlformats.org/drawingml/2006/main">
          <a:srgbClr val="0000FF"/>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fr-CA"/>
        </a:p>
      </cdr:txBody>
    </cdr:sp>
  </cdr:relSizeAnchor>
  <cdr:relSizeAnchor xmlns:cdr="http://schemas.openxmlformats.org/drawingml/2006/chartDrawing">
    <cdr:from>
      <cdr:x>0.56191</cdr:x>
      <cdr:y>0.69467</cdr:y>
    </cdr:from>
    <cdr:to>
      <cdr:x>0.57817</cdr:x>
      <cdr:y>0.71791</cdr:y>
    </cdr:to>
    <cdr:sp macro="" textlink="">
      <cdr:nvSpPr>
        <cdr:cNvPr id="50" name="Organigramme : Connecteur 49"/>
        <cdr:cNvSpPr/>
      </cdr:nvSpPr>
      <cdr:spPr>
        <a:xfrm xmlns:a="http://schemas.openxmlformats.org/drawingml/2006/main">
          <a:off x="4841875" y="3503831"/>
          <a:ext cx="140109" cy="117220"/>
        </a:xfrm>
        <a:prstGeom xmlns:a="http://schemas.openxmlformats.org/drawingml/2006/main" prst="flowChartConnector">
          <a:avLst/>
        </a:prstGeom>
        <a:solidFill xmlns:a="http://schemas.openxmlformats.org/drawingml/2006/main">
          <a:srgbClr val="0000FF"/>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fr-CA"/>
        </a:p>
      </cdr:txBody>
    </cdr:sp>
  </cdr:relSizeAnchor>
  <cdr:relSizeAnchor xmlns:cdr="http://schemas.openxmlformats.org/drawingml/2006/chartDrawing">
    <cdr:from>
      <cdr:x>0.74598</cdr:x>
      <cdr:y>0.72437</cdr:y>
    </cdr:from>
    <cdr:to>
      <cdr:x>0.76224</cdr:x>
      <cdr:y>0.74761</cdr:y>
    </cdr:to>
    <cdr:sp macro="" textlink="">
      <cdr:nvSpPr>
        <cdr:cNvPr id="51" name="Organigramme : Connecteur 50"/>
        <cdr:cNvSpPr/>
      </cdr:nvSpPr>
      <cdr:spPr>
        <a:xfrm xmlns:a="http://schemas.openxmlformats.org/drawingml/2006/main">
          <a:off x="6427979" y="3653594"/>
          <a:ext cx="140109" cy="117219"/>
        </a:xfrm>
        <a:prstGeom xmlns:a="http://schemas.openxmlformats.org/drawingml/2006/main" prst="flowChartConnector">
          <a:avLst/>
        </a:prstGeom>
        <a:solidFill xmlns:a="http://schemas.openxmlformats.org/drawingml/2006/main">
          <a:srgbClr val="0000FF"/>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fr-CA"/>
        </a:p>
      </cdr:txBody>
    </cdr:sp>
  </cdr:relSizeAnchor>
  <cdr:relSizeAnchor xmlns:cdr="http://schemas.openxmlformats.org/drawingml/2006/chartDrawing">
    <cdr:from>
      <cdr:x>0.02809</cdr:x>
      <cdr:y>0.80008</cdr:y>
    </cdr:from>
    <cdr:to>
      <cdr:x>0.13047</cdr:x>
      <cdr:y>0.84882</cdr:y>
    </cdr:to>
    <cdr:sp macro="" textlink="">
      <cdr:nvSpPr>
        <cdr:cNvPr id="28" name="ZoneTexte 4"/>
        <cdr:cNvSpPr txBox="1"/>
      </cdr:nvSpPr>
      <cdr:spPr>
        <a:xfrm xmlns:a="http://schemas.openxmlformats.org/drawingml/2006/main">
          <a:off x="242054" y="4035495"/>
          <a:ext cx="882185" cy="2458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100" b="1">
              <a:solidFill>
                <a:srgbClr val="0000FF"/>
              </a:solidFill>
            </a:rPr>
            <a:t>Juin 2011</a:t>
          </a:r>
        </a:p>
      </cdr:txBody>
    </cdr:sp>
  </cdr:relSizeAnchor>
  <cdr:relSizeAnchor xmlns:cdr="http://schemas.openxmlformats.org/drawingml/2006/chartDrawing">
    <cdr:from>
      <cdr:x>0.021</cdr:x>
      <cdr:y>0.3075</cdr:y>
    </cdr:from>
    <cdr:to>
      <cdr:x>0.09827</cdr:x>
      <cdr:y>0.35443</cdr:y>
    </cdr:to>
    <cdr:sp macro="" textlink="">
      <cdr:nvSpPr>
        <cdr:cNvPr id="32" name="ZoneTexte 14"/>
        <cdr:cNvSpPr txBox="1"/>
      </cdr:nvSpPr>
      <cdr:spPr>
        <a:xfrm xmlns:a="http://schemas.openxmlformats.org/drawingml/2006/main">
          <a:off x="180989" y="1550989"/>
          <a:ext cx="665818" cy="2367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200" b="1">
              <a:solidFill>
                <a:schemeClr val="tx2">
                  <a:lumMod val="60000"/>
                  <a:lumOff val="40000"/>
                </a:schemeClr>
              </a:solidFill>
            </a:rPr>
            <a:t>61,8 %</a:t>
          </a:r>
        </a:p>
        <a:p xmlns:a="http://schemas.openxmlformats.org/drawingml/2006/main">
          <a:endParaRPr lang="fr-CA" sz="1100"/>
        </a:p>
      </cdr:txBody>
    </cdr:sp>
  </cdr:relSizeAnchor>
  <cdr:relSizeAnchor xmlns:cdr="http://schemas.openxmlformats.org/drawingml/2006/chartDrawing">
    <cdr:from>
      <cdr:x>0.07152</cdr:x>
      <cdr:y>0.31054</cdr:y>
    </cdr:from>
    <cdr:to>
      <cdr:x>0.2023</cdr:x>
      <cdr:y>0.37344</cdr:y>
    </cdr:to>
    <cdr:sp macro="" textlink="">
      <cdr:nvSpPr>
        <cdr:cNvPr id="33" name="ZoneTexte 3"/>
        <cdr:cNvSpPr txBox="1"/>
      </cdr:nvSpPr>
      <cdr:spPr>
        <a:xfrm xmlns:a="http://schemas.openxmlformats.org/drawingml/2006/main" rot="20596132">
          <a:off x="616266" y="1566331"/>
          <a:ext cx="1126901" cy="3172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200" b="1">
              <a:solidFill>
                <a:srgbClr val="543BED"/>
              </a:solidFill>
            </a:rPr>
            <a:t>___________</a:t>
          </a:r>
        </a:p>
      </cdr:txBody>
    </cdr:sp>
  </cdr:relSizeAnchor>
  <cdr:relSizeAnchor xmlns:cdr="http://schemas.openxmlformats.org/drawingml/2006/chartDrawing">
    <cdr:from>
      <cdr:x>0.08532</cdr:x>
      <cdr:y>0.5135</cdr:y>
    </cdr:from>
    <cdr:to>
      <cdr:x>0.20092</cdr:x>
      <cdr:y>0.58106</cdr:y>
    </cdr:to>
    <cdr:sp macro="" textlink="">
      <cdr:nvSpPr>
        <cdr:cNvPr id="35" name="ZoneTexte 3"/>
        <cdr:cNvSpPr txBox="1"/>
      </cdr:nvSpPr>
      <cdr:spPr>
        <a:xfrm xmlns:a="http://schemas.openxmlformats.org/drawingml/2006/main" rot="483016">
          <a:off x="735154" y="2589999"/>
          <a:ext cx="996147" cy="3408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200" b="1">
              <a:solidFill>
                <a:srgbClr val="9A0000"/>
              </a:solidFill>
            </a:rPr>
            <a:t>_________</a:t>
          </a:r>
        </a:p>
      </cdr:txBody>
    </cdr:sp>
  </cdr:relSizeAnchor>
  <cdr:relSizeAnchor xmlns:cdr="http://schemas.openxmlformats.org/drawingml/2006/chartDrawing">
    <cdr:from>
      <cdr:x>0.08388</cdr:x>
      <cdr:y>0.36024</cdr:y>
    </cdr:from>
    <cdr:to>
      <cdr:x>0.09836</cdr:x>
      <cdr:y>0.38846</cdr:y>
    </cdr:to>
    <cdr:sp macro="" textlink="">
      <cdr:nvSpPr>
        <cdr:cNvPr id="29" name="Organigramme : Connecteur 23"/>
        <cdr:cNvSpPr/>
      </cdr:nvSpPr>
      <cdr:spPr>
        <a:xfrm xmlns:a="http://schemas.openxmlformats.org/drawingml/2006/main">
          <a:off x="722760" y="1817020"/>
          <a:ext cx="124763" cy="142300"/>
        </a:xfrm>
        <a:prstGeom xmlns:a="http://schemas.openxmlformats.org/drawingml/2006/main" prst="flowChartConnector">
          <a:avLst/>
        </a:prstGeom>
        <a:solidFill xmlns:a="http://schemas.openxmlformats.org/drawingml/2006/main">
          <a:srgbClr val="0000FF"/>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fr-CA"/>
        </a:p>
      </cdr:txBody>
    </cdr:sp>
  </cdr:relSizeAnchor>
  <cdr:relSizeAnchor xmlns:cdr="http://schemas.openxmlformats.org/drawingml/2006/chartDrawing">
    <cdr:from>
      <cdr:x>0.17935</cdr:x>
      <cdr:y>0.31873</cdr:y>
    </cdr:from>
    <cdr:to>
      <cdr:x>0.19561</cdr:x>
      <cdr:y>0.34197</cdr:y>
    </cdr:to>
    <cdr:sp macro="" textlink="">
      <cdr:nvSpPr>
        <cdr:cNvPr id="24" name="Organigramme : Connecteur 23"/>
        <cdr:cNvSpPr/>
      </cdr:nvSpPr>
      <cdr:spPr>
        <a:xfrm xmlns:a="http://schemas.openxmlformats.org/drawingml/2006/main">
          <a:off x="1545455" y="1607618"/>
          <a:ext cx="140108" cy="117219"/>
        </a:xfrm>
        <a:prstGeom xmlns:a="http://schemas.openxmlformats.org/drawingml/2006/main" prst="flowChartConnector">
          <a:avLst/>
        </a:prstGeom>
        <a:solidFill xmlns:a="http://schemas.openxmlformats.org/drawingml/2006/main">
          <a:srgbClr val="0000FF"/>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fr-CA"/>
        </a:p>
      </cdr:txBody>
    </cdr:sp>
  </cdr:relSizeAnchor>
  <cdr:relSizeAnchor xmlns:cdr="http://schemas.openxmlformats.org/drawingml/2006/chartDrawing">
    <cdr:from>
      <cdr:x>0.021</cdr:x>
      <cdr:y>0.47654</cdr:y>
    </cdr:from>
    <cdr:to>
      <cdr:x>0.09827</cdr:x>
      <cdr:y>0.52346</cdr:y>
    </cdr:to>
    <cdr:sp macro="" textlink="">
      <cdr:nvSpPr>
        <cdr:cNvPr id="40" name="ZoneTexte 1"/>
        <cdr:cNvSpPr txBox="1"/>
      </cdr:nvSpPr>
      <cdr:spPr>
        <a:xfrm xmlns:a="http://schemas.openxmlformats.org/drawingml/2006/main">
          <a:off x="180990" y="2403574"/>
          <a:ext cx="665817" cy="2367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200" b="1">
              <a:solidFill>
                <a:schemeClr val="tx2">
                  <a:lumMod val="60000"/>
                  <a:lumOff val="40000"/>
                </a:schemeClr>
              </a:solidFill>
            </a:rPr>
            <a:t>22,8 %</a:t>
          </a:r>
        </a:p>
        <a:p xmlns:a="http://schemas.openxmlformats.org/drawingml/2006/main">
          <a:endParaRPr lang="fr-CA" sz="1100"/>
        </a:p>
      </cdr:txBody>
    </cdr:sp>
  </cdr:relSizeAnchor>
  <cdr:relSizeAnchor xmlns:cdr="http://schemas.openxmlformats.org/drawingml/2006/chartDrawing">
    <cdr:from>
      <cdr:x>0.08569</cdr:x>
      <cdr:y>0.52976</cdr:y>
    </cdr:from>
    <cdr:to>
      <cdr:x>0.09994</cdr:x>
      <cdr:y>0.55892</cdr:y>
    </cdr:to>
    <cdr:sp macro="" textlink="">
      <cdr:nvSpPr>
        <cdr:cNvPr id="34" name="Organigramme : Connecteur 47"/>
        <cdr:cNvSpPr/>
      </cdr:nvSpPr>
      <cdr:spPr>
        <a:xfrm xmlns:a="http://schemas.openxmlformats.org/drawingml/2006/main" flipH="1">
          <a:off x="738340" y="2672053"/>
          <a:ext cx="122830" cy="147076"/>
        </a:xfrm>
        <a:prstGeom xmlns:a="http://schemas.openxmlformats.org/drawingml/2006/main" prst="flowChartConnector">
          <a:avLst/>
        </a:prstGeom>
        <a:solidFill xmlns:a="http://schemas.openxmlformats.org/drawingml/2006/main">
          <a:srgbClr val="0000FF"/>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fr-CA"/>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fontAlgn="base">
              <a:spcBef>
                <a:spcPct val="0"/>
              </a:spcBef>
              <a:spcAft>
                <a:spcPct val="0"/>
              </a:spcAft>
              <a:defRPr sz="1200">
                <a:latin typeface="Arial" charset="0"/>
              </a:defRPr>
            </a:lvl1pPr>
          </a:lstStyle>
          <a:p>
            <a:pPr>
              <a:defRPr/>
            </a:pPr>
            <a:endParaRPr lang="en-IE"/>
          </a:p>
        </p:txBody>
      </p:sp>
      <p:sp>
        <p:nvSpPr>
          <p:cNvPr id="6147"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fontAlgn="base">
              <a:spcBef>
                <a:spcPct val="0"/>
              </a:spcBef>
              <a:spcAft>
                <a:spcPct val="0"/>
              </a:spcAft>
              <a:defRPr sz="1200">
                <a:latin typeface="Arial" charset="0"/>
              </a:defRPr>
            </a:lvl1pPr>
          </a:lstStyle>
          <a:p>
            <a:pPr>
              <a:defRPr/>
            </a:pPr>
            <a:endParaRPr lang="en-IE"/>
          </a:p>
        </p:txBody>
      </p:sp>
      <p:sp>
        <p:nvSpPr>
          <p:cNvPr id="5325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9"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a:t>Cliquez pour modifier les styles du texte du masque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150"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fontAlgn="base">
              <a:spcBef>
                <a:spcPct val="0"/>
              </a:spcBef>
              <a:spcAft>
                <a:spcPct val="0"/>
              </a:spcAft>
              <a:defRPr sz="1200">
                <a:latin typeface="Arial" charset="0"/>
              </a:defRPr>
            </a:lvl1pPr>
          </a:lstStyle>
          <a:p>
            <a:pPr>
              <a:defRPr/>
            </a:pPr>
            <a:endParaRPr lang="en-IE"/>
          </a:p>
        </p:txBody>
      </p:sp>
      <p:sp>
        <p:nvSpPr>
          <p:cNvPr id="6151"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fontAlgn="base">
              <a:spcBef>
                <a:spcPct val="0"/>
              </a:spcBef>
              <a:spcAft>
                <a:spcPct val="0"/>
              </a:spcAft>
              <a:defRPr sz="1200">
                <a:latin typeface="Arial" charset="0"/>
              </a:defRPr>
            </a:lvl1pPr>
          </a:lstStyle>
          <a:p>
            <a:pPr>
              <a:defRPr/>
            </a:pPr>
            <a:r>
              <a:rPr lang="en-IE"/>
              <a:t>‹#›</a:t>
            </a:r>
          </a:p>
        </p:txBody>
      </p:sp>
    </p:spTree>
    <p:extLst>
      <p:ext uri="{BB962C8B-B14F-4D97-AF65-F5344CB8AC3E}">
        <p14:creationId xmlns:p14="http://schemas.microsoft.com/office/powerpoint/2010/main" xmlns="" val="10088210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54275"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1</a:t>
            </a:r>
          </a:p>
        </p:txBody>
      </p:sp>
      <p:sp>
        <p:nvSpPr>
          <p:cNvPr id="54276" name="Rectangle 3"/>
          <p:cNvSpPr>
            <a:spLocks noGrp="1" noRot="1" noChangeAspect="1" noChangeArrowheads="1" noTextEdit="1"/>
          </p:cNvSpPr>
          <p:nvPr>
            <p:ph type="sldImg"/>
          </p:nvPr>
        </p:nvSpPr>
        <p:spPr>
          <a:ln/>
        </p:spPr>
      </p:sp>
      <p:sp>
        <p:nvSpPr>
          <p:cNvPr id="54277"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fr-FR"/>
              <a:t>[</a:t>
            </a:r>
            <a:r>
              <a:rPr lang="en-US" altLang="fr-FR" b="1"/>
              <a:t>Note à </a:t>
            </a:r>
            <a:r>
              <a:rPr lang="en-US" altLang="fr-FR" b="1" err="1"/>
              <a:t>l'attention</a:t>
            </a:r>
            <a:r>
              <a:rPr lang="en-US" altLang="fr-FR" b="1"/>
              <a:t> de </a:t>
            </a:r>
            <a:r>
              <a:rPr lang="en-US" altLang="fr-FR" b="1" err="1"/>
              <a:t>l'instructeur</a:t>
            </a:r>
            <a:r>
              <a:rPr lang="en-US" altLang="fr-FR" b="1"/>
              <a:t> </a:t>
            </a:r>
            <a:r>
              <a:rPr lang="en-US" altLang="fr-FR"/>
              <a:t>: </a:t>
            </a:r>
          </a:p>
          <a:p>
            <a:pPr eaLnBrk="1" hangingPunct="1">
              <a:buFontTx/>
              <a:buChar char="•"/>
            </a:pPr>
            <a:r>
              <a:rPr lang="en-US" altLang="fr-FR"/>
              <a:t>Pour </a:t>
            </a:r>
            <a:r>
              <a:rPr lang="en-US" altLang="fr-FR" err="1"/>
              <a:t>obtenir</a:t>
            </a:r>
            <a:r>
              <a:rPr lang="en-US" altLang="fr-FR"/>
              <a:t> </a:t>
            </a:r>
            <a:r>
              <a:rPr lang="en-US" altLang="fr-FR" err="1"/>
              <a:t>une</a:t>
            </a:r>
            <a:r>
              <a:rPr lang="en-US" altLang="fr-FR"/>
              <a:t> aide </a:t>
            </a:r>
            <a:r>
              <a:rPr lang="en-US" altLang="fr-FR" err="1"/>
              <a:t>détaillée</a:t>
            </a:r>
            <a:r>
              <a:rPr lang="en-US" altLang="fr-FR"/>
              <a:t> sur la </a:t>
            </a:r>
            <a:r>
              <a:rPr lang="en-US" altLang="fr-FR" err="1"/>
              <a:t>personnalisation</a:t>
            </a:r>
            <a:r>
              <a:rPr lang="en-US" altLang="fr-FR"/>
              <a:t> de </a:t>
            </a:r>
            <a:r>
              <a:rPr lang="en-US" altLang="fr-FR" err="1"/>
              <a:t>ce</a:t>
            </a:r>
            <a:r>
              <a:rPr lang="en-US" altLang="fr-FR"/>
              <a:t> </a:t>
            </a:r>
            <a:r>
              <a:rPr lang="en-US" altLang="fr-FR" err="1"/>
              <a:t>modèle</a:t>
            </a:r>
            <a:r>
              <a:rPr lang="en-US" altLang="fr-FR"/>
              <a:t>, </a:t>
            </a:r>
            <a:r>
              <a:rPr lang="en-US" altLang="fr-FR" err="1"/>
              <a:t>consultez</a:t>
            </a:r>
            <a:r>
              <a:rPr lang="en-US" altLang="fr-FR"/>
              <a:t> la </a:t>
            </a:r>
            <a:r>
              <a:rPr lang="en-US" altLang="fr-FR" err="1"/>
              <a:t>dernière</a:t>
            </a:r>
            <a:r>
              <a:rPr lang="en-US" altLang="fr-FR"/>
              <a:t> </a:t>
            </a:r>
            <a:r>
              <a:rPr lang="en-US" altLang="fr-FR" err="1"/>
              <a:t>diapositive</a:t>
            </a:r>
            <a:r>
              <a:rPr lang="en-US" altLang="fr-FR"/>
              <a:t>. </a:t>
            </a:r>
            <a:r>
              <a:rPr lang="en-US" altLang="fr-FR" err="1"/>
              <a:t>Consultez</a:t>
            </a:r>
            <a:r>
              <a:rPr lang="en-US" altLang="fr-FR"/>
              <a:t> </a:t>
            </a:r>
            <a:r>
              <a:rPr lang="en-US" altLang="fr-FR" err="1"/>
              <a:t>également</a:t>
            </a:r>
            <a:r>
              <a:rPr lang="en-US" altLang="fr-FR"/>
              <a:t> le </a:t>
            </a:r>
            <a:r>
              <a:rPr lang="en-US" altLang="fr-FR" err="1"/>
              <a:t>texte</a:t>
            </a:r>
            <a:r>
              <a:rPr lang="en-US" altLang="fr-FR"/>
              <a:t> </a:t>
            </a:r>
            <a:r>
              <a:rPr lang="en-US" altLang="fr-FR" err="1"/>
              <a:t>supplémentaire</a:t>
            </a:r>
            <a:r>
              <a:rPr lang="en-US" altLang="fr-FR"/>
              <a:t> de la </a:t>
            </a:r>
            <a:r>
              <a:rPr lang="en-US" altLang="fr-FR" err="1"/>
              <a:t>leçon</a:t>
            </a:r>
            <a:r>
              <a:rPr lang="en-US" altLang="fr-FR"/>
              <a:t> </a:t>
            </a:r>
            <a:r>
              <a:rPr lang="en-US" altLang="fr-FR" err="1"/>
              <a:t>dans</a:t>
            </a:r>
            <a:r>
              <a:rPr lang="en-US" altLang="fr-FR"/>
              <a:t> le </a:t>
            </a:r>
            <a:r>
              <a:rPr lang="en-US" altLang="fr-FR" err="1"/>
              <a:t>volet</a:t>
            </a:r>
            <a:r>
              <a:rPr lang="en-US" altLang="fr-FR"/>
              <a:t> </a:t>
            </a:r>
            <a:r>
              <a:rPr lang="en-US" altLang="fr-FR" err="1"/>
              <a:t>Commentaires</a:t>
            </a:r>
            <a:r>
              <a:rPr lang="en-US" altLang="fr-FR"/>
              <a:t> de certaines </a:t>
            </a:r>
            <a:r>
              <a:rPr lang="en-US" altLang="fr-FR" err="1"/>
              <a:t>diapositives</a:t>
            </a:r>
            <a:r>
              <a:rPr lang="en-US" altLang="fr-FR"/>
              <a:t>.</a:t>
            </a:r>
          </a:p>
          <a:p>
            <a:pPr eaLnBrk="1" hangingPunct="1">
              <a:buFontTx/>
              <a:buChar char="•"/>
            </a:pPr>
            <a:r>
              <a:rPr lang="en-US" altLang="fr-FR" err="1"/>
              <a:t>Étant</a:t>
            </a:r>
            <a:r>
              <a:rPr lang="en-US" altLang="fr-FR"/>
              <a:t> </a:t>
            </a:r>
            <a:r>
              <a:rPr lang="en-US" altLang="fr-FR" err="1"/>
              <a:t>donné</a:t>
            </a:r>
            <a:r>
              <a:rPr lang="en-US" altLang="fr-FR"/>
              <a:t> que </a:t>
            </a:r>
            <a:r>
              <a:rPr lang="en-US" altLang="fr-FR" err="1"/>
              <a:t>cette</a:t>
            </a:r>
            <a:r>
              <a:rPr lang="en-US" altLang="fr-FR"/>
              <a:t> </a:t>
            </a:r>
            <a:r>
              <a:rPr lang="en-US" altLang="fr-FR" err="1"/>
              <a:t>présentation</a:t>
            </a:r>
            <a:r>
              <a:rPr lang="en-US" altLang="fr-FR"/>
              <a:t> </a:t>
            </a:r>
            <a:r>
              <a:rPr lang="en-US" altLang="fr-FR" err="1"/>
              <a:t>contient</a:t>
            </a:r>
            <a:r>
              <a:rPr lang="en-US" altLang="fr-FR"/>
              <a:t> des animations Macromedia Flash, </a:t>
            </a:r>
            <a:r>
              <a:rPr lang="en-US" altLang="fr-FR" err="1"/>
              <a:t>l'enregistrement</a:t>
            </a:r>
            <a:r>
              <a:rPr lang="en-US" altLang="fr-FR"/>
              <a:t> de </a:t>
            </a:r>
            <a:r>
              <a:rPr lang="en-US" altLang="fr-FR" err="1"/>
              <a:t>ce</a:t>
            </a:r>
            <a:r>
              <a:rPr lang="en-US" altLang="fr-FR"/>
              <a:t> </a:t>
            </a:r>
            <a:r>
              <a:rPr lang="en-US" altLang="fr-FR" err="1"/>
              <a:t>modèle</a:t>
            </a:r>
            <a:r>
              <a:rPr lang="en-US" altLang="fr-FR"/>
              <a:t> </a:t>
            </a:r>
            <a:r>
              <a:rPr lang="en-US" altLang="fr-FR" err="1"/>
              <a:t>peut</a:t>
            </a:r>
            <a:r>
              <a:rPr lang="en-US" altLang="fr-FR"/>
              <a:t> </a:t>
            </a:r>
            <a:r>
              <a:rPr lang="en-US" altLang="fr-FR" err="1"/>
              <a:t>entraîner</a:t>
            </a:r>
            <a:r>
              <a:rPr lang="en-US" altLang="fr-FR"/>
              <a:t> </a:t>
            </a:r>
            <a:r>
              <a:rPr lang="en-US" altLang="fr-FR" err="1"/>
              <a:t>l'affichage</a:t>
            </a:r>
            <a:r>
              <a:rPr lang="en-US" altLang="fr-FR"/>
              <a:t> d'un message </a:t>
            </a:r>
            <a:r>
              <a:rPr lang="en-US" altLang="fr-FR" err="1"/>
              <a:t>d'avertissement</a:t>
            </a:r>
            <a:r>
              <a:rPr lang="en-US" altLang="fr-FR"/>
              <a:t> à propos des </a:t>
            </a:r>
            <a:r>
              <a:rPr lang="en-US" altLang="fr-FR" err="1"/>
              <a:t>informations</a:t>
            </a:r>
            <a:r>
              <a:rPr lang="en-US" altLang="fr-FR"/>
              <a:t> </a:t>
            </a:r>
            <a:r>
              <a:rPr lang="en-US" altLang="fr-FR" err="1"/>
              <a:t>personnelles</a:t>
            </a:r>
            <a:r>
              <a:rPr lang="en-US" altLang="fr-FR"/>
              <a:t>. À </a:t>
            </a:r>
            <a:r>
              <a:rPr lang="en-US" altLang="fr-FR" err="1"/>
              <a:t>moins</a:t>
            </a:r>
            <a:r>
              <a:rPr lang="en-US" altLang="fr-FR"/>
              <a:t> que </a:t>
            </a:r>
            <a:r>
              <a:rPr lang="en-US" altLang="fr-FR" err="1"/>
              <a:t>vous</a:t>
            </a:r>
            <a:r>
              <a:rPr lang="en-US" altLang="fr-FR"/>
              <a:t> </a:t>
            </a:r>
            <a:r>
              <a:rPr lang="en-US" altLang="fr-FR" err="1"/>
              <a:t>ajoutiez</a:t>
            </a:r>
            <a:r>
              <a:rPr lang="en-US" altLang="fr-FR"/>
              <a:t> des </a:t>
            </a:r>
            <a:r>
              <a:rPr lang="en-US" altLang="fr-FR" err="1"/>
              <a:t>informations</a:t>
            </a:r>
            <a:r>
              <a:rPr lang="en-US" altLang="fr-FR"/>
              <a:t> aux </a:t>
            </a:r>
            <a:r>
              <a:rPr lang="en-US" altLang="fr-FR" err="1"/>
              <a:t>propriétés</a:t>
            </a:r>
            <a:r>
              <a:rPr lang="en-US" altLang="fr-FR"/>
              <a:t> du </a:t>
            </a:r>
            <a:r>
              <a:rPr lang="en-US" altLang="fr-FR" err="1"/>
              <a:t>fichier</a:t>
            </a:r>
            <a:r>
              <a:rPr lang="en-US" altLang="fr-FR"/>
              <a:t> Flash </a:t>
            </a:r>
            <a:r>
              <a:rPr lang="en-US" altLang="fr-FR" err="1"/>
              <a:t>lui-même</a:t>
            </a:r>
            <a:r>
              <a:rPr lang="en-US" altLang="fr-FR"/>
              <a:t>, </a:t>
            </a:r>
            <a:r>
              <a:rPr lang="en-US" altLang="fr-FR" err="1"/>
              <a:t>cet</a:t>
            </a:r>
            <a:r>
              <a:rPr lang="en-US" altLang="fr-FR"/>
              <a:t> </a:t>
            </a:r>
            <a:r>
              <a:rPr lang="en-US" altLang="fr-FR" err="1"/>
              <a:t>avertissement</a:t>
            </a:r>
            <a:r>
              <a:rPr lang="en-US" altLang="fr-FR"/>
              <a:t> ne </a:t>
            </a:r>
            <a:r>
              <a:rPr lang="en-US" altLang="fr-FR" err="1"/>
              <a:t>concerne</a:t>
            </a:r>
            <a:r>
              <a:rPr lang="en-US" altLang="fr-FR"/>
              <a:t> pas </a:t>
            </a:r>
            <a:r>
              <a:rPr lang="en-US" altLang="fr-FR" err="1"/>
              <a:t>cette</a:t>
            </a:r>
            <a:r>
              <a:rPr lang="en-US" altLang="fr-FR"/>
              <a:t> </a:t>
            </a:r>
            <a:r>
              <a:rPr lang="en-US" altLang="fr-FR" err="1"/>
              <a:t>présentation</a:t>
            </a:r>
            <a:r>
              <a:rPr lang="en-US" altLang="fr-FR"/>
              <a:t>. </a:t>
            </a:r>
            <a:r>
              <a:rPr lang="en-US" altLang="fr-FR" err="1"/>
              <a:t>Cliquez</a:t>
            </a:r>
            <a:r>
              <a:rPr lang="en-US" altLang="fr-FR"/>
              <a:t> sur </a:t>
            </a:r>
            <a:r>
              <a:rPr lang="en-US" altLang="fr-FR" b="1"/>
              <a:t>OK</a:t>
            </a:r>
            <a:r>
              <a:rPr lang="en-US" altLang="fr-FR"/>
              <a:t> </a:t>
            </a:r>
            <a:r>
              <a:rPr lang="en-US" altLang="fr-FR" err="1"/>
              <a:t>dans</a:t>
            </a:r>
            <a:r>
              <a:rPr lang="en-US" altLang="fr-FR"/>
              <a:t> le message.]</a:t>
            </a:r>
          </a:p>
          <a:p>
            <a:pPr eaLnBrk="1" hangingPunct="1"/>
            <a:endParaRPr lang="en-US" altLang="fr-FR"/>
          </a:p>
          <a:p>
            <a:pPr eaLnBrk="1" hangingPunct="1"/>
            <a:endParaRPr lang="en-US" altLang="fr-FR"/>
          </a:p>
        </p:txBody>
      </p:sp>
    </p:spTree>
    <p:extLst>
      <p:ext uri="{BB962C8B-B14F-4D97-AF65-F5344CB8AC3E}">
        <p14:creationId xmlns:p14="http://schemas.microsoft.com/office/powerpoint/2010/main" xmlns="" val="1147004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56323"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3</a:t>
            </a:r>
          </a:p>
        </p:txBody>
      </p:sp>
      <p:sp>
        <p:nvSpPr>
          <p:cNvPr id="56324" name="Rectangle 3"/>
          <p:cNvSpPr>
            <a:spLocks noGrp="1" noRot="1" noChangeAspect="1" noChangeArrowheads="1" noTextEdit="1"/>
          </p:cNvSpPr>
          <p:nvPr>
            <p:ph type="sldImg"/>
          </p:nvPr>
        </p:nvSpPr>
        <p:spPr>
          <a:ln/>
        </p:spPr>
      </p:sp>
      <p:sp>
        <p:nvSpPr>
          <p:cNvPr id="56325"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b="1"/>
              <a:t>Remarques :</a:t>
            </a:r>
          </a:p>
          <a:p>
            <a:pPr eaLnBrk="1" hangingPunct="1">
              <a:buFontTx/>
              <a:buChar char="•"/>
            </a:pPr>
            <a:r>
              <a:rPr lang="fr-FR" altLang="fr-FR"/>
              <a:t>Les programmes Microsoft Office décrits dans cette formation comprennent Microsoft Office Word 2007, Office Excel</a:t>
            </a:r>
            <a:r>
              <a:rPr lang="fr-FR" altLang="fr-FR" sz="800" baseline="30000">
                <a:cs typeface="Arial" charset="0"/>
              </a:rPr>
              <a:t>®</a:t>
            </a:r>
            <a:r>
              <a:rPr lang="fr-FR" altLang="fr-FR"/>
              <a:t> 2007, Office PowerPoint</a:t>
            </a:r>
            <a:r>
              <a:rPr lang="fr-FR" altLang="fr-FR" sz="800" baseline="30000">
                <a:cs typeface="Arial" charset="0"/>
              </a:rPr>
              <a:t>®</a:t>
            </a:r>
            <a:r>
              <a:rPr lang="fr-FR" altLang="fr-FR"/>
              <a:t> 2007, Office Access 2007 et Office Outlook</a:t>
            </a:r>
            <a:r>
              <a:rPr lang="fr-FR" altLang="fr-FR" sz="800" baseline="30000">
                <a:cs typeface="Arial" charset="0"/>
              </a:rPr>
              <a:t>®</a:t>
            </a:r>
            <a:r>
              <a:rPr lang="fr-FR" altLang="fr-FR"/>
              <a:t> 2007.</a:t>
            </a:r>
          </a:p>
          <a:p>
            <a:pPr eaLnBrk="1" hangingPunct="1">
              <a:buFontTx/>
              <a:buChar char="•"/>
            </a:pPr>
            <a:r>
              <a:rPr lang="fr-FR" altLang="fr-FR"/>
              <a:t>Le ruban a été développé pour répondre à une demande faite par les utilisateurs d'Office (peut-être vous) : des programmes plus simples à utiliser, avec des commandes plus faciles à trouver. Le ruban est nouveau, mais avec un peu de temps et de pratique, vous verrez qu'il est à votre service, pas le contraire.</a:t>
            </a:r>
          </a:p>
          <a:p>
            <a:pPr eaLnBrk="1" hangingPunct="1"/>
            <a:endParaRPr lang="fr-FR" altLang="fr-FR"/>
          </a:p>
        </p:txBody>
      </p:sp>
    </p:spTree>
    <p:extLst>
      <p:ext uri="{BB962C8B-B14F-4D97-AF65-F5344CB8AC3E}">
        <p14:creationId xmlns:p14="http://schemas.microsoft.com/office/powerpoint/2010/main" xmlns="" val="95076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56323"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3</a:t>
            </a:r>
          </a:p>
        </p:txBody>
      </p:sp>
      <p:sp>
        <p:nvSpPr>
          <p:cNvPr id="56324" name="Rectangle 3"/>
          <p:cNvSpPr>
            <a:spLocks noGrp="1" noRot="1" noChangeAspect="1" noChangeArrowheads="1" noTextEdit="1"/>
          </p:cNvSpPr>
          <p:nvPr>
            <p:ph type="sldImg"/>
          </p:nvPr>
        </p:nvSpPr>
        <p:spPr>
          <a:ln/>
        </p:spPr>
      </p:sp>
      <p:sp>
        <p:nvSpPr>
          <p:cNvPr id="56325"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b="1"/>
              <a:t>Remarques :</a:t>
            </a:r>
          </a:p>
          <a:p>
            <a:pPr eaLnBrk="1" hangingPunct="1">
              <a:buFontTx/>
              <a:buChar char="•"/>
            </a:pPr>
            <a:r>
              <a:rPr lang="fr-FR" altLang="fr-FR"/>
              <a:t>Les programmes Microsoft Office décrits dans cette formation comprennent Microsoft Office Word 2007, Office Excel</a:t>
            </a:r>
            <a:r>
              <a:rPr lang="fr-FR" altLang="fr-FR" sz="800" baseline="30000">
                <a:cs typeface="Arial" charset="0"/>
              </a:rPr>
              <a:t>®</a:t>
            </a:r>
            <a:r>
              <a:rPr lang="fr-FR" altLang="fr-FR"/>
              <a:t> 2007, Office PowerPoint</a:t>
            </a:r>
            <a:r>
              <a:rPr lang="fr-FR" altLang="fr-FR" sz="800" baseline="30000">
                <a:cs typeface="Arial" charset="0"/>
              </a:rPr>
              <a:t>®</a:t>
            </a:r>
            <a:r>
              <a:rPr lang="fr-FR" altLang="fr-FR"/>
              <a:t> 2007, Office Access 2007 et Office Outlook</a:t>
            </a:r>
            <a:r>
              <a:rPr lang="fr-FR" altLang="fr-FR" sz="800" baseline="30000">
                <a:cs typeface="Arial" charset="0"/>
              </a:rPr>
              <a:t>®</a:t>
            </a:r>
            <a:r>
              <a:rPr lang="fr-FR" altLang="fr-FR"/>
              <a:t> 2007.</a:t>
            </a:r>
          </a:p>
          <a:p>
            <a:pPr eaLnBrk="1" hangingPunct="1">
              <a:buFontTx/>
              <a:buChar char="•"/>
            </a:pPr>
            <a:r>
              <a:rPr lang="fr-FR" altLang="fr-FR"/>
              <a:t>Le ruban a été développé pour répondre à une demande faite par les utilisateurs d'Office (peut-être vous) : des programmes plus simples à utiliser, avec des commandes plus faciles à trouver. Le ruban est nouveau, mais avec un peu de temps et de pratique, vous verrez qu'il est à votre service, pas le contraire.</a:t>
            </a:r>
          </a:p>
          <a:p>
            <a:pPr eaLnBrk="1" hangingPunct="1"/>
            <a:endParaRPr lang="fr-FR" altLang="fr-FR"/>
          </a:p>
        </p:txBody>
      </p:sp>
    </p:spTree>
    <p:extLst>
      <p:ext uri="{BB962C8B-B14F-4D97-AF65-F5344CB8AC3E}">
        <p14:creationId xmlns:p14="http://schemas.microsoft.com/office/powerpoint/2010/main" xmlns="" val="489694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56323"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3</a:t>
            </a:r>
          </a:p>
        </p:txBody>
      </p:sp>
      <p:sp>
        <p:nvSpPr>
          <p:cNvPr id="56324" name="Rectangle 3"/>
          <p:cNvSpPr>
            <a:spLocks noGrp="1" noRot="1" noChangeAspect="1" noChangeArrowheads="1" noTextEdit="1"/>
          </p:cNvSpPr>
          <p:nvPr>
            <p:ph type="sldImg"/>
          </p:nvPr>
        </p:nvSpPr>
        <p:spPr>
          <a:ln/>
        </p:spPr>
      </p:sp>
      <p:sp>
        <p:nvSpPr>
          <p:cNvPr id="56325"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b="1"/>
              <a:t>Remarques :</a:t>
            </a:r>
          </a:p>
          <a:p>
            <a:pPr eaLnBrk="1" hangingPunct="1">
              <a:buFontTx/>
              <a:buChar char="•"/>
            </a:pPr>
            <a:r>
              <a:rPr lang="fr-FR" altLang="fr-FR"/>
              <a:t>Les programmes Microsoft Office décrits dans cette formation comprennent Microsoft Office Word 2007, Office Excel</a:t>
            </a:r>
            <a:r>
              <a:rPr lang="fr-FR" altLang="fr-FR" sz="800" baseline="30000">
                <a:cs typeface="Arial" charset="0"/>
              </a:rPr>
              <a:t>®</a:t>
            </a:r>
            <a:r>
              <a:rPr lang="fr-FR" altLang="fr-FR"/>
              <a:t> 2007, Office PowerPoint</a:t>
            </a:r>
            <a:r>
              <a:rPr lang="fr-FR" altLang="fr-FR" sz="800" baseline="30000">
                <a:cs typeface="Arial" charset="0"/>
              </a:rPr>
              <a:t>®</a:t>
            </a:r>
            <a:r>
              <a:rPr lang="fr-FR" altLang="fr-FR"/>
              <a:t> 2007, Office Access 2007 et Office Outlook</a:t>
            </a:r>
            <a:r>
              <a:rPr lang="fr-FR" altLang="fr-FR" sz="800" baseline="30000">
                <a:cs typeface="Arial" charset="0"/>
              </a:rPr>
              <a:t>®</a:t>
            </a:r>
            <a:r>
              <a:rPr lang="fr-FR" altLang="fr-FR"/>
              <a:t> 2007.</a:t>
            </a:r>
          </a:p>
          <a:p>
            <a:pPr eaLnBrk="1" hangingPunct="1">
              <a:buFontTx/>
              <a:buChar char="•"/>
            </a:pPr>
            <a:r>
              <a:rPr lang="fr-FR" altLang="fr-FR"/>
              <a:t>Le ruban a été développé pour répondre à une demande faite par les utilisateurs d'Office (peut-être vous) : des programmes plus simples à utiliser, avec des commandes plus faciles à trouver. Le ruban est nouveau, mais avec un peu de temps et de pratique, vous verrez qu'il est à votre service, pas le contraire.</a:t>
            </a:r>
          </a:p>
          <a:p>
            <a:pPr eaLnBrk="1" hangingPunct="1"/>
            <a:endParaRPr lang="fr-FR" altLang="fr-FR"/>
          </a:p>
        </p:txBody>
      </p:sp>
    </p:spTree>
    <p:extLst>
      <p:ext uri="{BB962C8B-B14F-4D97-AF65-F5344CB8AC3E}">
        <p14:creationId xmlns:p14="http://schemas.microsoft.com/office/powerpoint/2010/main" xmlns="" val="220826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56323"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3</a:t>
            </a:r>
          </a:p>
        </p:txBody>
      </p:sp>
      <p:sp>
        <p:nvSpPr>
          <p:cNvPr id="56324" name="Rectangle 3"/>
          <p:cNvSpPr>
            <a:spLocks noGrp="1" noRot="1" noChangeAspect="1" noChangeArrowheads="1" noTextEdit="1"/>
          </p:cNvSpPr>
          <p:nvPr>
            <p:ph type="sldImg"/>
          </p:nvPr>
        </p:nvSpPr>
        <p:spPr>
          <a:ln/>
        </p:spPr>
      </p:sp>
      <p:sp>
        <p:nvSpPr>
          <p:cNvPr id="56325"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b="1"/>
              <a:t>Remarques :</a:t>
            </a:r>
          </a:p>
          <a:p>
            <a:pPr eaLnBrk="1" hangingPunct="1">
              <a:buFontTx/>
              <a:buChar char="•"/>
            </a:pPr>
            <a:r>
              <a:rPr lang="fr-FR" altLang="fr-FR"/>
              <a:t>Les programmes Microsoft Office décrits dans cette formation comprennent Microsoft Office Word 2007, Office Excel</a:t>
            </a:r>
            <a:r>
              <a:rPr lang="fr-FR" altLang="fr-FR" sz="800" baseline="30000">
                <a:cs typeface="Arial" charset="0"/>
              </a:rPr>
              <a:t>®</a:t>
            </a:r>
            <a:r>
              <a:rPr lang="fr-FR" altLang="fr-FR"/>
              <a:t> 2007, Office PowerPoint</a:t>
            </a:r>
            <a:r>
              <a:rPr lang="fr-FR" altLang="fr-FR" sz="800" baseline="30000">
                <a:cs typeface="Arial" charset="0"/>
              </a:rPr>
              <a:t>®</a:t>
            </a:r>
            <a:r>
              <a:rPr lang="fr-FR" altLang="fr-FR"/>
              <a:t> 2007, Office Access 2007 et Office Outlook</a:t>
            </a:r>
            <a:r>
              <a:rPr lang="fr-FR" altLang="fr-FR" sz="800" baseline="30000">
                <a:cs typeface="Arial" charset="0"/>
              </a:rPr>
              <a:t>®</a:t>
            </a:r>
            <a:r>
              <a:rPr lang="fr-FR" altLang="fr-FR"/>
              <a:t> 2007.</a:t>
            </a:r>
          </a:p>
          <a:p>
            <a:pPr eaLnBrk="1" hangingPunct="1">
              <a:buFontTx/>
              <a:buChar char="•"/>
            </a:pPr>
            <a:r>
              <a:rPr lang="fr-FR" altLang="fr-FR"/>
              <a:t>Le ruban a été développé pour répondre à une demande faite par les utilisateurs d'Office (peut-être vous) : des programmes plus simples à utiliser, avec des commandes plus faciles à trouver. Le ruban est nouveau, mais avec un peu de temps et de pratique, vous verrez qu'il est à votre service, pas le contraire.</a:t>
            </a:r>
          </a:p>
          <a:p>
            <a:pPr eaLnBrk="1" hangingPunct="1"/>
            <a:endParaRPr lang="fr-FR" altLang="fr-FR"/>
          </a:p>
        </p:txBody>
      </p:sp>
    </p:spTree>
    <p:extLst>
      <p:ext uri="{BB962C8B-B14F-4D97-AF65-F5344CB8AC3E}">
        <p14:creationId xmlns:p14="http://schemas.microsoft.com/office/powerpoint/2010/main" xmlns="" val="801224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58371"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5</a:t>
            </a:r>
          </a:p>
        </p:txBody>
      </p:sp>
      <p:sp>
        <p:nvSpPr>
          <p:cNvPr id="58372" name="Rectangle 3"/>
          <p:cNvSpPr>
            <a:spLocks noGrp="1" noRot="1" noChangeAspect="1" noChangeArrowheads="1" noTextEdit="1"/>
          </p:cNvSpPr>
          <p:nvPr>
            <p:ph type="sldImg"/>
          </p:nvPr>
        </p:nvSpPr>
        <p:spPr>
          <a:ln/>
        </p:spPr>
      </p:sp>
      <p:sp>
        <p:nvSpPr>
          <p:cNvPr id="58373"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xmlns="" val="1460108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55299"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2</a:t>
            </a:r>
          </a:p>
        </p:txBody>
      </p:sp>
      <p:sp>
        <p:nvSpPr>
          <p:cNvPr id="55300" name="Rectangle 3"/>
          <p:cNvSpPr>
            <a:spLocks noGrp="1" noRot="1" noChangeAspect="1" noChangeArrowheads="1" noTextEdit="1"/>
          </p:cNvSpPr>
          <p:nvPr>
            <p:ph type="sldImg"/>
          </p:nvPr>
        </p:nvSpPr>
        <p:spPr>
          <a:ln/>
        </p:spPr>
      </p:sp>
      <p:sp>
        <p:nvSpPr>
          <p:cNvPr id="55301"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xmlns="" val="1334976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56323"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3</a:t>
            </a:r>
          </a:p>
        </p:txBody>
      </p:sp>
      <p:sp>
        <p:nvSpPr>
          <p:cNvPr id="56324" name="Rectangle 3"/>
          <p:cNvSpPr>
            <a:spLocks noGrp="1" noRot="1" noChangeAspect="1" noChangeArrowheads="1" noTextEdit="1"/>
          </p:cNvSpPr>
          <p:nvPr>
            <p:ph type="sldImg"/>
          </p:nvPr>
        </p:nvSpPr>
        <p:spPr>
          <a:ln/>
        </p:spPr>
      </p:sp>
      <p:sp>
        <p:nvSpPr>
          <p:cNvPr id="56325"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b="1"/>
              <a:t>Remarques :</a:t>
            </a:r>
          </a:p>
          <a:p>
            <a:pPr eaLnBrk="1" hangingPunct="1">
              <a:buFontTx/>
              <a:buChar char="•"/>
            </a:pPr>
            <a:r>
              <a:rPr lang="fr-FR" altLang="fr-FR"/>
              <a:t>Les programmes Microsoft Office décrits dans cette formation comprennent Microsoft Office Word 2007, Office Excel</a:t>
            </a:r>
            <a:r>
              <a:rPr lang="fr-FR" altLang="fr-FR" sz="800" baseline="30000">
                <a:cs typeface="Arial" charset="0"/>
              </a:rPr>
              <a:t>®</a:t>
            </a:r>
            <a:r>
              <a:rPr lang="fr-FR" altLang="fr-FR"/>
              <a:t> 2007, Office PowerPoint</a:t>
            </a:r>
            <a:r>
              <a:rPr lang="fr-FR" altLang="fr-FR" sz="800" baseline="30000">
                <a:cs typeface="Arial" charset="0"/>
              </a:rPr>
              <a:t>®</a:t>
            </a:r>
            <a:r>
              <a:rPr lang="fr-FR" altLang="fr-FR"/>
              <a:t> 2007, Office Access 2007 et Office Outlook</a:t>
            </a:r>
            <a:r>
              <a:rPr lang="fr-FR" altLang="fr-FR" sz="800" baseline="30000">
                <a:cs typeface="Arial" charset="0"/>
              </a:rPr>
              <a:t>®</a:t>
            </a:r>
            <a:r>
              <a:rPr lang="fr-FR" altLang="fr-FR"/>
              <a:t> 2007.</a:t>
            </a:r>
          </a:p>
          <a:p>
            <a:pPr eaLnBrk="1" hangingPunct="1">
              <a:buFontTx/>
              <a:buChar char="•"/>
            </a:pPr>
            <a:r>
              <a:rPr lang="fr-FR" altLang="fr-FR"/>
              <a:t>Le ruban a été développé pour répondre à une demande faite par les utilisateurs d'Office (peut-être vous) : des programmes plus simples à utiliser, avec des commandes plus faciles à trouver. Le ruban est nouveau, mais avec un peu de temps et de pratique, vous verrez qu'il est à votre service, pas le contraire.</a:t>
            </a:r>
          </a:p>
          <a:p>
            <a:pPr eaLnBrk="1" hangingPunct="1"/>
            <a:endParaRPr lang="fr-FR" altLang="fr-FR"/>
          </a:p>
        </p:txBody>
      </p:sp>
    </p:spTree>
    <p:extLst>
      <p:ext uri="{BB962C8B-B14F-4D97-AF65-F5344CB8AC3E}">
        <p14:creationId xmlns:p14="http://schemas.microsoft.com/office/powerpoint/2010/main" xmlns="" val="1126603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56323"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3</a:t>
            </a:r>
          </a:p>
        </p:txBody>
      </p:sp>
      <p:sp>
        <p:nvSpPr>
          <p:cNvPr id="56324" name="Rectangle 3"/>
          <p:cNvSpPr>
            <a:spLocks noGrp="1" noRot="1" noChangeAspect="1" noChangeArrowheads="1" noTextEdit="1"/>
          </p:cNvSpPr>
          <p:nvPr>
            <p:ph type="sldImg"/>
          </p:nvPr>
        </p:nvSpPr>
        <p:spPr>
          <a:ln/>
        </p:spPr>
      </p:sp>
      <p:sp>
        <p:nvSpPr>
          <p:cNvPr id="56325"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b="1"/>
              <a:t>Remarques :</a:t>
            </a:r>
          </a:p>
          <a:p>
            <a:pPr eaLnBrk="1" hangingPunct="1">
              <a:buFontTx/>
              <a:buChar char="•"/>
            </a:pPr>
            <a:r>
              <a:rPr lang="fr-FR" altLang="fr-FR"/>
              <a:t>Les programmes Microsoft Office décrits dans cette formation comprennent Microsoft Office Word 2007, Office Excel</a:t>
            </a:r>
            <a:r>
              <a:rPr lang="fr-FR" altLang="fr-FR" sz="800" baseline="30000">
                <a:cs typeface="Arial" charset="0"/>
              </a:rPr>
              <a:t>®</a:t>
            </a:r>
            <a:r>
              <a:rPr lang="fr-FR" altLang="fr-FR"/>
              <a:t> 2007, Office PowerPoint</a:t>
            </a:r>
            <a:r>
              <a:rPr lang="fr-FR" altLang="fr-FR" sz="800" baseline="30000">
                <a:cs typeface="Arial" charset="0"/>
              </a:rPr>
              <a:t>®</a:t>
            </a:r>
            <a:r>
              <a:rPr lang="fr-FR" altLang="fr-FR"/>
              <a:t> 2007, Office Access 2007 et Office Outlook</a:t>
            </a:r>
            <a:r>
              <a:rPr lang="fr-FR" altLang="fr-FR" sz="800" baseline="30000">
                <a:cs typeface="Arial" charset="0"/>
              </a:rPr>
              <a:t>®</a:t>
            </a:r>
            <a:r>
              <a:rPr lang="fr-FR" altLang="fr-FR"/>
              <a:t> 2007.</a:t>
            </a:r>
          </a:p>
          <a:p>
            <a:pPr eaLnBrk="1" hangingPunct="1">
              <a:buFontTx/>
              <a:buChar char="•"/>
            </a:pPr>
            <a:r>
              <a:rPr lang="fr-FR" altLang="fr-FR"/>
              <a:t>Le ruban a été développé pour répondre à une demande faite par les utilisateurs d'Office (peut-être vous) : des programmes plus simples à utiliser, avec des commandes plus faciles à trouver. Le ruban est nouveau, mais avec un peu de temps et de pratique, vous verrez qu'il est à votre service, pas le contraire.</a:t>
            </a:r>
          </a:p>
          <a:p>
            <a:pPr eaLnBrk="1" hangingPunct="1"/>
            <a:endParaRPr lang="fr-FR" altLang="fr-FR"/>
          </a:p>
        </p:txBody>
      </p:sp>
    </p:spTree>
    <p:extLst>
      <p:ext uri="{BB962C8B-B14F-4D97-AF65-F5344CB8AC3E}">
        <p14:creationId xmlns:p14="http://schemas.microsoft.com/office/powerpoint/2010/main" xmlns="" val="455843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56323"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3</a:t>
            </a:r>
          </a:p>
        </p:txBody>
      </p:sp>
      <p:sp>
        <p:nvSpPr>
          <p:cNvPr id="56324" name="Rectangle 3"/>
          <p:cNvSpPr>
            <a:spLocks noGrp="1" noRot="1" noChangeAspect="1" noChangeArrowheads="1" noTextEdit="1"/>
          </p:cNvSpPr>
          <p:nvPr>
            <p:ph type="sldImg"/>
          </p:nvPr>
        </p:nvSpPr>
        <p:spPr>
          <a:ln/>
        </p:spPr>
      </p:sp>
      <p:sp>
        <p:nvSpPr>
          <p:cNvPr id="56325"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b="1"/>
              <a:t>Remarques :</a:t>
            </a:r>
          </a:p>
          <a:p>
            <a:pPr eaLnBrk="1" hangingPunct="1">
              <a:buFontTx/>
              <a:buChar char="•"/>
            </a:pPr>
            <a:r>
              <a:rPr lang="fr-FR" altLang="fr-FR"/>
              <a:t>Les programmes Microsoft Office décrits dans cette formation comprennent Microsoft Office Word 2007, Office Excel</a:t>
            </a:r>
            <a:r>
              <a:rPr lang="fr-FR" altLang="fr-FR" sz="800" baseline="30000">
                <a:cs typeface="Arial" charset="0"/>
              </a:rPr>
              <a:t>®</a:t>
            </a:r>
            <a:r>
              <a:rPr lang="fr-FR" altLang="fr-FR"/>
              <a:t> 2007, Office PowerPoint</a:t>
            </a:r>
            <a:r>
              <a:rPr lang="fr-FR" altLang="fr-FR" sz="800" baseline="30000">
                <a:cs typeface="Arial" charset="0"/>
              </a:rPr>
              <a:t>®</a:t>
            </a:r>
            <a:r>
              <a:rPr lang="fr-FR" altLang="fr-FR"/>
              <a:t> 2007, Office Access 2007 et Office Outlook</a:t>
            </a:r>
            <a:r>
              <a:rPr lang="fr-FR" altLang="fr-FR" sz="800" baseline="30000">
                <a:cs typeface="Arial" charset="0"/>
              </a:rPr>
              <a:t>®</a:t>
            </a:r>
            <a:r>
              <a:rPr lang="fr-FR" altLang="fr-FR"/>
              <a:t> 2007.</a:t>
            </a:r>
          </a:p>
          <a:p>
            <a:pPr eaLnBrk="1" hangingPunct="1">
              <a:buFontTx/>
              <a:buChar char="•"/>
            </a:pPr>
            <a:r>
              <a:rPr lang="fr-FR" altLang="fr-FR"/>
              <a:t>Le ruban a été développé pour répondre à une demande faite par les utilisateurs d'Office (peut-être vous) : des programmes plus simples à utiliser, avec des commandes plus faciles à trouver. Le ruban est nouveau, mais avec un peu de temps et de pratique, vous verrez qu'il est à votre service, pas le contraire.</a:t>
            </a:r>
          </a:p>
          <a:p>
            <a:pPr eaLnBrk="1" hangingPunct="1"/>
            <a:endParaRPr lang="fr-FR" altLang="fr-FR"/>
          </a:p>
        </p:txBody>
      </p:sp>
    </p:spTree>
    <p:extLst>
      <p:ext uri="{BB962C8B-B14F-4D97-AF65-F5344CB8AC3E}">
        <p14:creationId xmlns:p14="http://schemas.microsoft.com/office/powerpoint/2010/main" xmlns="" val="1283468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57347"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4</a:t>
            </a:r>
          </a:p>
        </p:txBody>
      </p:sp>
      <p:sp>
        <p:nvSpPr>
          <p:cNvPr id="57348" name="Rectangle 3"/>
          <p:cNvSpPr>
            <a:spLocks noGrp="1" noRot="1" noChangeAspect="1" noChangeArrowheads="1" noTextEdit="1"/>
          </p:cNvSpPr>
          <p:nvPr>
            <p:ph type="sldImg"/>
          </p:nvPr>
        </p:nvSpPr>
        <p:spPr>
          <a:ln/>
        </p:spPr>
      </p:sp>
      <p:sp>
        <p:nvSpPr>
          <p:cNvPr id="57349"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xmlns="" val="1926925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58371"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5</a:t>
            </a:r>
          </a:p>
        </p:txBody>
      </p:sp>
      <p:sp>
        <p:nvSpPr>
          <p:cNvPr id="58372" name="Rectangle 3"/>
          <p:cNvSpPr>
            <a:spLocks noGrp="1" noRot="1" noChangeAspect="1" noChangeArrowheads="1" noTextEdit="1"/>
          </p:cNvSpPr>
          <p:nvPr>
            <p:ph type="sldImg"/>
          </p:nvPr>
        </p:nvSpPr>
        <p:spPr>
          <a:ln/>
        </p:spPr>
      </p:sp>
      <p:sp>
        <p:nvSpPr>
          <p:cNvPr id="58373"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xmlns="" val="1897248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56323"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3</a:t>
            </a:r>
          </a:p>
        </p:txBody>
      </p:sp>
      <p:sp>
        <p:nvSpPr>
          <p:cNvPr id="56324" name="Rectangle 3"/>
          <p:cNvSpPr>
            <a:spLocks noGrp="1" noRot="1" noChangeAspect="1" noChangeArrowheads="1" noTextEdit="1"/>
          </p:cNvSpPr>
          <p:nvPr>
            <p:ph type="sldImg"/>
          </p:nvPr>
        </p:nvSpPr>
        <p:spPr>
          <a:ln/>
        </p:spPr>
      </p:sp>
      <p:sp>
        <p:nvSpPr>
          <p:cNvPr id="56325"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b="1"/>
              <a:t>Remarques :</a:t>
            </a:r>
          </a:p>
          <a:p>
            <a:pPr eaLnBrk="1" hangingPunct="1">
              <a:buFontTx/>
              <a:buChar char="•"/>
            </a:pPr>
            <a:r>
              <a:rPr lang="fr-FR" altLang="fr-FR"/>
              <a:t>Les programmes Microsoft Office décrits dans cette formation comprennent Microsoft Office Word 2007, Office Excel</a:t>
            </a:r>
            <a:r>
              <a:rPr lang="fr-FR" altLang="fr-FR" sz="800" baseline="30000">
                <a:cs typeface="Arial" charset="0"/>
              </a:rPr>
              <a:t>®</a:t>
            </a:r>
            <a:r>
              <a:rPr lang="fr-FR" altLang="fr-FR"/>
              <a:t> 2007, Office PowerPoint</a:t>
            </a:r>
            <a:r>
              <a:rPr lang="fr-FR" altLang="fr-FR" sz="800" baseline="30000">
                <a:cs typeface="Arial" charset="0"/>
              </a:rPr>
              <a:t>®</a:t>
            </a:r>
            <a:r>
              <a:rPr lang="fr-FR" altLang="fr-FR"/>
              <a:t> 2007, Office Access 2007 et Office Outlook</a:t>
            </a:r>
            <a:r>
              <a:rPr lang="fr-FR" altLang="fr-FR" sz="800" baseline="30000">
                <a:cs typeface="Arial" charset="0"/>
              </a:rPr>
              <a:t>®</a:t>
            </a:r>
            <a:r>
              <a:rPr lang="fr-FR" altLang="fr-FR"/>
              <a:t> 2007.</a:t>
            </a:r>
          </a:p>
          <a:p>
            <a:pPr eaLnBrk="1" hangingPunct="1">
              <a:buFontTx/>
              <a:buChar char="•"/>
            </a:pPr>
            <a:r>
              <a:rPr lang="fr-FR" altLang="fr-FR"/>
              <a:t>Le ruban a été développé pour répondre à une demande faite par les utilisateurs d'Office (peut-être vous) : des programmes plus simples à utiliser, avec des commandes plus faciles à trouver. Le ruban est nouveau, mais avec un peu de temps et de pratique, vous verrez qu'il est à votre service, pas le contraire.</a:t>
            </a:r>
          </a:p>
          <a:p>
            <a:pPr eaLnBrk="1" hangingPunct="1"/>
            <a:endParaRPr lang="fr-FR" altLang="fr-FR"/>
          </a:p>
        </p:txBody>
      </p:sp>
    </p:spTree>
    <p:extLst>
      <p:ext uri="{BB962C8B-B14F-4D97-AF65-F5344CB8AC3E}">
        <p14:creationId xmlns:p14="http://schemas.microsoft.com/office/powerpoint/2010/main" xmlns="" val="897894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56323"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3</a:t>
            </a:r>
          </a:p>
        </p:txBody>
      </p:sp>
      <p:sp>
        <p:nvSpPr>
          <p:cNvPr id="56324" name="Rectangle 3"/>
          <p:cNvSpPr>
            <a:spLocks noGrp="1" noRot="1" noChangeAspect="1" noChangeArrowheads="1" noTextEdit="1"/>
          </p:cNvSpPr>
          <p:nvPr>
            <p:ph type="sldImg"/>
          </p:nvPr>
        </p:nvSpPr>
        <p:spPr>
          <a:ln/>
        </p:spPr>
      </p:sp>
      <p:sp>
        <p:nvSpPr>
          <p:cNvPr id="56325"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b="1"/>
              <a:t>Remarques :</a:t>
            </a:r>
          </a:p>
          <a:p>
            <a:pPr eaLnBrk="1" hangingPunct="1">
              <a:buFontTx/>
              <a:buChar char="•"/>
            </a:pPr>
            <a:r>
              <a:rPr lang="fr-FR" altLang="fr-FR"/>
              <a:t>Les programmes Microsoft Office décrits dans cette formation comprennent Microsoft Office Word 2007, Office Excel</a:t>
            </a:r>
            <a:r>
              <a:rPr lang="fr-FR" altLang="fr-FR" sz="800" baseline="30000">
                <a:cs typeface="Arial" charset="0"/>
              </a:rPr>
              <a:t>®</a:t>
            </a:r>
            <a:r>
              <a:rPr lang="fr-FR" altLang="fr-FR"/>
              <a:t> 2007, Office PowerPoint</a:t>
            </a:r>
            <a:r>
              <a:rPr lang="fr-FR" altLang="fr-FR" sz="800" baseline="30000">
                <a:cs typeface="Arial" charset="0"/>
              </a:rPr>
              <a:t>®</a:t>
            </a:r>
            <a:r>
              <a:rPr lang="fr-FR" altLang="fr-FR"/>
              <a:t> 2007, Office Access 2007 et Office Outlook</a:t>
            </a:r>
            <a:r>
              <a:rPr lang="fr-FR" altLang="fr-FR" sz="800" baseline="30000">
                <a:cs typeface="Arial" charset="0"/>
              </a:rPr>
              <a:t>®</a:t>
            </a:r>
            <a:r>
              <a:rPr lang="fr-FR" altLang="fr-FR"/>
              <a:t> 2007.</a:t>
            </a:r>
          </a:p>
          <a:p>
            <a:pPr eaLnBrk="1" hangingPunct="1">
              <a:buFontTx/>
              <a:buChar char="•"/>
            </a:pPr>
            <a:r>
              <a:rPr lang="fr-FR" altLang="fr-FR"/>
              <a:t>Le ruban a été développé pour répondre à une demande faite par les utilisateurs d'Office (peut-être vous) : des programmes plus simples à utiliser, avec des commandes plus faciles à trouver. Le ruban est nouveau, mais avec un peu de temps et de pratique, vous verrez qu'il est à votre service, pas le contraire.</a:t>
            </a:r>
          </a:p>
          <a:p>
            <a:pPr eaLnBrk="1" hangingPunct="1"/>
            <a:endParaRPr lang="fr-FR" altLang="fr-FR"/>
          </a:p>
        </p:txBody>
      </p:sp>
    </p:spTree>
    <p:extLst>
      <p:ext uri="{BB962C8B-B14F-4D97-AF65-F5344CB8AC3E}">
        <p14:creationId xmlns:p14="http://schemas.microsoft.com/office/powerpoint/2010/main" xmlns="" val="553240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56323"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3</a:t>
            </a:r>
          </a:p>
        </p:txBody>
      </p:sp>
      <p:sp>
        <p:nvSpPr>
          <p:cNvPr id="56324" name="Rectangle 3"/>
          <p:cNvSpPr>
            <a:spLocks noGrp="1" noRot="1" noChangeAspect="1" noChangeArrowheads="1" noTextEdit="1"/>
          </p:cNvSpPr>
          <p:nvPr>
            <p:ph type="sldImg"/>
          </p:nvPr>
        </p:nvSpPr>
        <p:spPr>
          <a:ln/>
        </p:spPr>
      </p:sp>
      <p:sp>
        <p:nvSpPr>
          <p:cNvPr id="56325"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b="1"/>
              <a:t>Remarques :</a:t>
            </a:r>
          </a:p>
          <a:p>
            <a:pPr eaLnBrk="1" hangingPunct="1">
              <a:buFontTx/>
              <a:buChar char="•"/>
            </a:pPr>
            <a:r>
              <a:rPr lang="fr-FR" altLang="fr-FR"/>
              <a:t>Les programmes Microsoft Office décrits dans cette formation comprennent Microsoft Office Word 2007, Office Excel</a:t>
            </a:r>
            <a:r>
              <a:rPr lang="fr-FR" altLang="fr-FR" sz="800" baseline="30000">
                <a:cs typeface="Arial" charset="0"/>
              </a:rPr>
              <a:t>®</a:t>
            </a:r>
            <a:r>
              <a:rPr lang="fr-FR" altLang="fr-FR"/>
              <a:t> 2007, Office PowerPoint</a:t>
            </a:r>
            <a:r>
              <a:rPr lang="fr-FR" altLang="fr-FR" sz="800" baseline="30000">
                <a:cs typeface="Arial" charset="0"/>
              </a:rPr>
              <a:t>®</a:t>
            </a:r>
            <a:r>
              <a:rPr lang="fr-FR" altLang="fr-FR"/>
              <a:t> 2007, Office Access 2007 et Office Outlook</a:t>
            </a:r>
            <a:r>
              <a:rPr lang="fr-FR" altLang="fr-FR" sz="800" baseline="30000">
                <a:cs typeface="Arial" charset="0"/>
              </a:rPr>
              <a:t>®</a:t>
            </a:r>
            <a:r>
              <a:rPr lang="fr-FR" altLang="fr-FR"/>
              <a:t> 2007.</a:t>
            </a:r>
          </a:p>
          <a:p>
            <a:pPr eaLnBrk="1" hangingPunct="1">
              <a:buFontTx/>
              <a:buChar char="•"/>
            </a:pPr>
            <a:r>
              <a:rPr lang="fr-FR" altLang="fr-FR"/>
              <a:t>Le ruban a été développé pour répondre à une demande faite par les utilisateurs d'Office (peut-être vous) : des programmes plus simples à utiliser, avec des commandes plus faciles à trouver. Le ruban est nouveau, mais avec un peu de temps et de pratique, vous verrez qu'il est à votre service, pas le contraire.</a:t>
            </a:r>
          </a:p>
          <a:p>
            <a:pPr eaLnBrk="1" hangingPunct="1"/>
            <a:endParaRPr lang="fr-FR" altLang="fr-FR"/>
          </a:p>
        </p:txBody>
      </p:sp>
    </p:spTree>
    <p:extLst>
      <p:ext uri="{BB962C8B-B14F-4D97-AF65-F5344CB8AC3E}">
        <p14:creationId xmlns:p14="http://schemas.microsoft.com/office/powerpoint/2010/main" xmlns="" val="1757812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56323"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3</a:t>
            </a:r>
          </a:p>
        </p:txBody>
      </p:sp>
      <p:sp>
        <p:nvSpPr>
          <p:cNvPr id="56324" name="Rectangle 3"/>
          <p:cNvSpPr>
            <a:spLocks noGrp="1" noRot="1" noChangeAspect="1" noChangeArrowheads="1" noTextEdit="1"/>
          </p:cNvSpPr>
          <p:nvPr>
            <p:ph type="sldImg"/>
          </p:nvPr>
        </p:nvSpPr>
        <p:spPr>
          <a:ln/>
        </p:spPr>
      </p:sp>
      <p:sp>
        <p:nvSpPr>
          <p:cNvPr id="56325"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b="1"/>
              <a:t>Remarques :</a:t>
            </a:r>
          </a:p>
          <a:p>
            <a:pPr eaLnBrk="1" hangingPunct="1">
              <a:buFontTx/>
              <a:buChar char="•"/>
            </a:pPr>
            <a:r>
              <a:rPr lang="fr-FR" altLang="fr-FR"/>
              <a:t>Les programmes Microsoft Office décrits dans cette formation comprennent Microsoft Office Word 2007, Office Excel</a:t>
            </a:r>
            <a:r>
              <a:rPr lang="fr-FR" altLang="fr-FR" sz="800" baseline="30000">
                <a:cs typeface="Arial" charset="0"/>
              </a:rPr>
              <a:t>®</a:t>
            </a:r>
            <a:r>
              <a:rPr lang="fr-FR" altLang="fr-FR"/>
              <a:t> 2007, Office PowerPoint</a:t>
            </a:r>
            <a:r>
              <a:rPr lang="fr-FR" altLang="fr-FR" sz="800" baseline="30000">
                <a:cs typeface="Arial" charset="0"/>
              </a:rPr>
              <a:t>®</a:t>
            </a:r>
            <a:r>
              <a:rPr lang="fr-FR" altLang="fr-FR"/>
              <a:t> 2007, Office Access 2007 et Office Outlook</a:t>
            </a:r>
            <a:r>
              <a:rPr lang="fr-FR" altLang="fr-FR" sz="800" baseline="30000">
                <a:cs typeface="Arial" charset="0"/>
              </a:rPr>
              <a:t>®</a:t>
            </a:r>
            <a:r>
              <a:rPr lang="fr-FR" altLang="fr-FR"/>
              <a:t> 2007.</a:t>
            </a:r>
          </a:p>
          <a:p>
            <a:pPr eaLnBrk="1" hangingPunct="1">
              <a:buFontTx/>
              <a:buChar char="•"/>
            </a:pPr>
            <a:r>
              <a:rPr lang="fr-FR" altLang="fr-FR"/>
              <a:t>Le ruban a été développé pour répondre à une demande faite par les utilisateurs d'Office (peut-être vous) : des programmes plus simples à utiliser, avec des commandes plus faciles à trouver. Le ruban est nouveau, mais avec un peu de temps et de pratique, vous verrez qu'il est à votre service, pas le contraire.</a:t>
            </a:r>
          </a:p>
          <a:p>
            <a:pPr eaLnBrk="1" hangingPunct="1"/>
            <a:endParaRPr lang="fr-FR" altLang="fr-FR"/>
          </a:p>
        </p:txBody>
      </p:sp>
    </p:spTree>
    <p:extLst>
      <p:ext uri="{BB962C8B-B14F-4D97-AF65-F5344CB8AC3E}">
        <p14:creationId xmlns:p14="http://schemas.microsoft.com/office/powerpoint/2010/main" xmlns="" val="1934534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103427"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49</a:t>
            </a:r>
          </a:p>
        </p:txBody>
      </p:sp>
      <p:sp>
        <p:nvSpPr>
          <p:cNvPr id="103428" name="Rectangle 3"/>
          <p:cNvSpPr>
            <a:spLocks noGrp="1" noChangeArrowheads="1"/>
          </p:cNvSpPr>
          <p:nvPr>
            <p:ph type="body" idx="1"/>
          </p:nvPr>
        </p:nvSpPr>
        <p:spPr>
          <a:xfrm>
            <a:off x="702310" y="465455"/>
            <a:ext cx="5618480" cy="807273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b="1"/>
              <a:t>Utilisation de ce modèle</a:t>
            </a:r>
          </a:p>
          <a:p>
            <a:pPr eaLnBrk="1" hangingPunct="1"/>
            <a:r>
              <a:rPr lang="fr-FR" altLang="fr-FR"/>
              <a:t>Ce modèle Microsoft Office PowerPoint inclut un cours de formation à la nouvelle interface de Microsoft Office System 2007, ainsi qu'à ses nouveaux outils et avantages. Il est conçu pour être présenté à un groupe et personnalisé selon vos besoins.</a:t>
            </a:r>
          </a:p>
          <a:p>
            <a:pPr eaLnBrk="1" hangingPunct="1"/>
            <a:r>
              <a:rPr lang="fr-FR" altLang="fr-FR"/>
              <a:t>Le contenu de ce modèle est une adaptation du cours de formation Microsoft Office Online intitulé « Devenir un pro de Microsoft Office System 2007 ».</a:t>
            </a:r>
            <a:endParaRPr lang="fr-FR" altLang="fr-FR" b="1"/>
          </a:p>
          <a:p>
            <a:pPr eaLnBrk="1" hangingPunct="1"/>
            <a:r>
              <a:rPr lang="fr-FR" altLang="fr-FR" b="1"/>
              <a:t>Fonctionnalités du modèle</a:t>
            </a:r>
          </a:p>
          <a:p>
            <a:pPr eaLnBrk="1" hangingPunct="1"/>
            <a:r>
              <a:rPr lang="fr-FR" altLang="fr-FR" b="1"/>
              <a:t>Diapositive de titre :</a:t>
            </a:r>
            <a:r>
              <a:rPr lang="fr-FR" altLang="fr-FR"/>
              <a:t> Sur la toute première diapositive, tapez le nom de votre entreprise dans l'espace réservé. Vous pouvez également supprimer la zone de texte si vous ne souhaitez pas mentionner le nom de votre entreprise.</a:t>
            </a:r>
            <a:endParaRPr lang="fr-FR" altLang="fr-FR" b="1"/>
          </a:p>
          <a:p>
            <a:pPr eaLnBrk="1" hangingPunct="1"/>
            <a:r>
              <a:rPr lang="fr-FR" altLang="fr-FR" b="1"/>
              <a:t>Animations :</a:t>
            </a:r>
            <a:r>
              <a:rPr lang="fr-FR" altLang="fr-FR"/>
              <a:t> Des effets d'animation personnalisés sont appliqués d'un bout à l'autre de la présentation. Ces effets incluent </a:t>
            </a:r>
            <a:r>
              <a:rPr lang="fr-FR" altLang="fr-FR" b="1"/>
              <a:t>Insertion furtive</a:t>
            </a:r>
            <a:r>
              <a:rPr lang="fr-FR" altLang="fr-FR"/>
              <a:t>, </a:t>
            </a:r>
            <a:r>
              <a:rPr lang="fr-FR" altLang="fr-FR" b="1"/>
              <a:t>Étirer</a:t>
            </a:r>
            <a:r>
              <a:rPr lang="fr-FR" altLang="fr-FR"/>
              <a:t>, </a:t>
            </a:r>
            <a:r>
              <a:rPr lang="fr-FR" altLang="fr-FR" b="1"/>
              <a:t>Dissolution </a:t>
            </a:r>
            <a:r>
              <a:rPr lang="fr-FR" altLang="fr-FR"/>
              <a:t>et </a:t>
            </a:r>
            <a:r>
              <a:rPr lang="fr-FR" altLang="fr-FR" b="1"/>
              <a:t>Damier</a:t>
            </a:r>
            <a:r>
              <a:rPr lang="fr-FR" altLang="fr-FR"/>
              <a:t>. Ces effets fonctionnent dans toute version antérieure de Microsoft PowerPoint, jusqu'à PowerPoint 2000. Pour modifier les effets d'animation, ouvrez le menu </a:t>
            </a:r>
            <a:r>
              <a:rPr lang="fr-FR" altLang="fr-FR" b="1"/>
              <a:t>Diaporama</a:t>
            </a:r>
            <a:r>
              <a:rPr lang="fr-FR" altLang="fr-FR"/>
              <a:t> , cliquez sur </a:t>
            </a:r>
            <a:r>
              <a:rPr lang="fr-FR" altLang="fr-FR" b="1"/>
              <a:t>Personnaliser l'animation</a:t>
            </a:r>
            <a:r>
              <a:rPr lang="fr-FR" altLang="fr-FR"/>
              <a:t>, et utilisez les options proposées.</a:t>
            </a:r>
          </a:p>
          <a:p>
            <a:pPr eaLnBrk="1" hangingPunct="1"/>
            <a:r>
              <a:rPr lang="fr-FR" altLang="fr-FR" b="1"/>
              <a:t>Si cette présentation contient une animation Macromedia Flash :</a:t>
            </a:r>
            <a:r>
              <a:rPr lang="fr-FR" altLang="fr-FR"/>
              <a:t> Pour lire le fichier Flash, vous devez enregistrer un contrôle Microsoft ActiveX</a:t>
            </a:r>
            <a:r>
              <a:rPr lang="fr-FR" altLang="fr-FR" sz="800" baseline="30000">
                <a:cs typeface="Arial" charset="0"/>
              </a:rPr>
              <a:t>®</a:t>
            </a:r>
            <a:r>
              <a:rPr lang="fr-FR" altLang="fr-FR"/>
              <a:t>appelé Shockwave Flash Object, sur votre ordinateur. Pour ce faire, téléchargez la dernière version du lecteur Macromedia Flash Player à partir du site Web Macromedia.</a:t>
            </a:r>
          </a:p>
          <a:p>
            <a:pPr eaLnBrk="1" hangingPunct="1"/>
            <a:r>
              <a:rPr lang="fr-FR" altLang="fr-FR" b="1"/>
              <a:t>Transitions entre les diapositives :</a:t>
            </a:r>
            <a:r>
              <a:rPr lang="fr-FR" altLang="fr-FR"/>
              <a:t> La transition </a:t>
            </a:r>
            <a:r>
              <a:rPr lang="fr-FR" altLang="fr-FR" b="1"/>
              <a:t>Balayage en bas</a:t>
            </a:r>
            <a:r>
              <a:rPr lang="fr-FR" altLang="fr-FR"/>
              <a:t> est appliquée dans tout le diaporama. Si vous souhaitez utiliser une autre transition, accédez au menu </a:t>
            </a:r>
            <a:r>
              <a:rPr lang="fr-FR" altLang="fr-FR" b="1"/>
              <a:t>Diaporama</a:t>
            </a:r>
            <a:r>
              <a:rPr lang="fr-FR" altLang="fr-FR"/>
              <a:t> , cliquez sur </a:t>
            </a:r>
            <a:r>
              <a:rPr lang="fr-FR" altLang="fr-FR" b="1"/>
              <a:t>Transition</a:t>
            </a:r>
            <a:r>
              <a:rPr lang="fr-FR" altLang="fr-FR"/>
              <a:t>, et utilisez les options proposées.</a:t>
            </a:r>
          </a:p>
          <a:p>
            <a:pPr eaLnBrk="1" hangingPunct="1"/>
            <a:r>
              <a:rPr lang="fr-FR" altLang="fr-FR" b="1"/>
              <a:t>Liens hypertexte vers le cours en ligne :</a:t>
            </a:r>
            <a:r>
              <a:rPr lang="fr-FR" altLang="fr-FR"/>
              <a:t> Ce modèle contient des liens vers la version en ligne de cette formation. Ces liens vous permettent d'accéder aux exercices pratiques de chaque leçon et à l'aide-mémoire publié pour ce cours. </a:t>
            </a:r>
            <a:r>
              <a:rPr lang="fr-FR" altLang="fr-FR" b="1"/>
              <a:t>Remarque :</a:t>
            </a:r>
            <a:r>
              <a:rPr lang="fr-FR" altLang="fr-FR"/>
              <a:t> Word 2007 ou Excel 2007 doit être installé pour que vous puissiez afficher les exercices pratiques. Si Word 2007 ou Excel 2007 n'est pas installé sur votre ordinateur, vous n'aurez pas accès aux procédures des exercices pratiques.</a:t>
            </a:r>
          </a:p>
          <a:p>
            <a:pPr eaLnBrk="1" hangingPunct="1"/>
            <a:r>
              <a:rPr lang="fr-FR" altLang="fr-FR" b="1"/>
              <a:t>En-têtes et pieds de page :</a:t>
            </a:r>
            <a:r>
              <a:rPr lang="fr-FR" altLang="fr-FR"/>
              <a:t> Le modèle contient un pied de page mentionnant le titre du cours. Vous pouvez changer ou supprimer les pieds de page dans la boîte de dialogue </a:t>
            </a:r>
            <a:r>
              <a:rPr lang="fr-FR" altLang="fr-FR" b="1"/>
              <a:t>En-tête et pied de page</a:t>
            </a:r>
            <a:r>
              <a:rPr lang="fr-FR" altLang="fr-FR"/>
              <a:t> (qui s'ouvre à partir du menu </a:t>
            </a:r>
            <a:r>
              <a:rPr lang="fr-FR" altLang="fr-FR" b="1"/>
              <a:t>Affichage</a:t>
            </a:r>
            <a:r>
              <a:rPr lang="fr-FR" altLang="fr-FR"/>
              <a:t> ).</a:t>
            </a:r>
          </a:p>
          <a:p>
            <a:pPr eaLnBrk="1" hangingPunct="1"/>
            <a:endParaRPr lang="fr-FR" altLang="fr-FR"/>
          </a:p>
        </p:txBody>
      </p:sp>
    </p:spTree>
    <p:extLst>
      <p:ext uri="{BB962C8B-B14F-4D97-AF65-F5344CB8AC3E}">
        <p14:creationId xmlns:p14="http://schemas.microsoft.com/office/powerpoint/2010/main" xmlns="" val="2461856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56323"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3</a:t>
            </a:r>
          </a:p>
        </p:txBody>
      </p:sp>
      <p:sp>
        <p:nvSpPr>
          <p:cNvPr id="56324" name="Rectangle 3"/>
          <p:cNvSpPr>
            <a:spLocks noGrp="1" noRot="1" noChangeAspect="1" noChangeArrowheads="1" noTextEdit="1"/>
          </p:cNvSpPr>
          <p:nvPr>
            <p:ph type="sldImg"/>
          </p:nvPr>
        </p:nvSpPr>
        <p:spPr>
          <a:ln/>
        </p:spPr>
      </p:sp>
      <p:sp>
        <p:nvSpPr>
          <p:cNvPr id="56325"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b="1"/>
              <a:t>Remarques :</a:t>
            </a:r>
          </a:p>
          <a:p>
            <a:pPr eaLnBrk="1" hangingPunct="1">
              <a:buFontTx/>
              <a:buChar char="•"/>
            </a:pPr>
            <a:r>
              <a:rPr lang="fr-FR" altLang="fr-FR"/>
              <a:t>Les programmes Microsoft Office décrits dans cette formation comprennent Microsoft Office Word 2007, Office Excel</a:t>
            </a:r>
            <a:r>
              <a:rPr lang="fr-FR" altLang="fr-FR" sz="800" baseline="30000">
                <a:cs typeface="Arial" charset="0"/>
              </a:rPr>
              <a:t>®</a:t>
            </a:r>
            <a:r>
              <a:rPr lang="fr-FR" altLang="fr-FR"/>
              <a:t> 2007, Office PowerPoint</a:t>
            </a:r>
            <a:r>
              <a:rPr lang="fr-FR" altLang="fr-FR" sz="800" baseline="30000">
                <a:cs typeface="Arial" charset="0"/>
              </a:rPr>
              <a:t>®</a:t>
            </a:r>
            <a:r>
              <a:rPr lang="fr-FR" altLang="fr-FR"/>
              <a:t> 2007, Office Access 2007 et Office Outlook</a:t>
            </a:r>
            <a:r>
              <a:rPr lang="fr-FR" altLang="fr-FR" sz="800" baseline="30000">
                <a:cs typeface="Arial" charset="0"/>
              </a:rPr>
              <a:t>®</a:t>
            </a:r>
            <a:r>
              <a:rPr lang="fr-FR" altLang="fr-FR"/>
              <a:t> 2007.</a:t>
            </a:r>
          </a:p>
          <a:p>
            <a:pPr eaLnBrk="1" hangingPunct="1">
              <a:buFontTx/>
              <a:buChar char="•"/>
            </a:pPr>
            <a:r>
              <a:rPr lang="fr-FR" altLang="fr-FR"/>
              <a:t>Le ruban a été développé pour répondre à une demande faite par les utilisateurs d'Office (peut-être vous) : des programmes plus simples à utiliser, avec des commandes plus faciles à trouver. Le ruban est nouveau, mais avec un peu de temps et de pratique, vous verrez qu'il est à votre service, pas le contraire.</a:t>
            </a:r>
          </a:p>
          <a:p>
            <a:pPr eaLnBrk="1" hangingPunct="1"/>
            <a:endParaRPr lang="fr-FR" altLang="fr-FR"/>
          </a:p>
        </p:txBody>
      </p:sp>
    </p:spTree>
    <p:extLst>
      <p:ext uri="{BB962C8B-B14F-4D97-AF65-F5344CB8AC3E}">
        <p14:creationId xmlns:p14="http://schemas.microsoft.com/office/powerpoint/2010/main" xmlns="" val="1934534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56323"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3</a:t>
            </a:r>
          </a:p>
        </p:txBody>
      </p:sp>
      <p:sp>
        <p:nvSpPr>
          <p:cNvPr id="56324" name="Rectangle 3"/>
          <p:cNvSpPr>
            <a:spLocks noGrp="1" noRot="1" noChangeAspect="1" noChangeArrowheads="1" noTextEdit="1"/>
          </p:cNvSpPr>
          <p:nvPr>
            <p:ph type="sldImg"/>
          </p:nvPr>
        </p:nvSpPr>
        <p:spPr>
          <a:ln/>
        </p:spPr>
      </p:sp>
      <p:sp>
        <p:nvSpPr>
          <p:cNvPr id="56325"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b="1"/>
              <a:t>Remarques :</a:t>
            </a:r>
          </a:p>
          <a:p>
            <a:pPr eaLnBrk="1" hangingPunct="1">
              <a:buFontTx/>
              <a:buChar char="•"/>
            </a:pPr>
            <a:r>
              <a:rPr lang="fr-FR" altLang="fr-FR"/>
              <a:t>Les programmes Microsoft Office décrits dans cette formation comprennent Microsoft Office Word 2007, Office Excel</a:t>
            </a:r>
            <a:r>
              <a:rPr lang="fr-FR" altLang="fr-FR" sz="800" baseline="30000">
                <a:cs typeface="Arial" charset="0"/>
              </a:rPr>
              <a:t>®</a:t>
            </a:r>
            <a:r>
              <a:rPr lang="fr-FR" altLang="fr-FR"/>
              <a:t> 2007, Office PowerPoint</a:t>
            </a:r>
            <a:r>
              <a:rPr lang="fr-FR" altLang="fr-FR" sz="800" baseline="30000">
                <a:cs typeface="Arial" charset="0"/>
              </a:rPr>
              <a:t>®</a:t>
            </a:r>
            <a:r>
              <a:rPr lang="fr-FR" altLang="fr-FR"/>
              <a:t> 2007, Office Access 2007 et Office Outlook</a:t>
            </a:r>
            <a:r>
              <a:rPr lang="fr-FR" altLang="fr-FR" sz="800" baseline="30000">
                <a:cs typeface="Arial" charset="0"/>
              </a:rPr>
              <a:t>®</a:t>
            </a:r>
            <a:r>
              <a:rPr lang="fr-FR" altLang="fr-FR"/>
              <a:t> 2007.</a:t>
            </a:r>
          </a:p>
          <a:p>
            <a:pPr eaLnBrk="1" hangingPunct="1">
              <a:buFontTx/>
              <a:buChar char="•"/>
            </a:pPr>
            <a:r>
              <a:rPr lang="fr-FR" altLang="fr-FR"/>
              <a:t>Le ruban a été développé pour répondre à une demande faite par les utilisateurs d'Office (peut-être vous) : des programmes plus simples à utiliser, avec des commandes plus faciles à trouver. Le ruban est nouveau, mais avec un peu de temps et de pratique, vous verrez qu'il est à votre service, pas le contraire.</a:t>
            </a:r>
          </a:p>
          <a:p>
            <a:pPr eaLnBrk="1" hangingPunct="1"/>
            <a:endParaRPr lang="fr-FR" altLang="fr-FR"/>
          </a:p>
        </p:txBody>
      </p:sp>
    </p:spTree>
    <p:extLst>
      <p:ext uri="{BB962C8B-B14F-4D97-AF65-F5344CB8AC3E}">
        <p14:creationId xmlns:p14="http://schemas.microsoft.com/office/powerpoint/2010/main" xmlns="" val="1965209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56323"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3</a:t>
            </a:r>
          </a:p>
        </p:txBody>
      </p:sp>
      <p:sp>
        <p:nvSpPr>
          <p:cNvPr id="56324" name="Rectangle 3"/>
          <p:cNvSpPr>
            <a:spLocks noGrp="1" noRot="1" noChangeAspect="1" noChangeArrowheads="1" noTextEdit="1"/>
          </p:cNvSpPr>
          <p:nvPr>
            <p:ph type="sldImg"/>
          </p:nvPr>
        </p:nvSpPr>
        <p:spPr>
          <a:ln/>
        </p:spPr>
      </p:sp>
      <p:sp>
        <p:nvSpPr>
          <p:cNvPr id="56325"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b="1"/>
              <a:t>Remarques :</a:t>
            </a:r>
          </a:p>
          <a:p>
            <a:pPr eaLnBrk="1" hangingPunct="1">
              <a:buFontTx/>
              <a:buChar char="•"/>
            </a:pPr>
            <a:r>
              <a:rPr lang="fr-FR" altLang="fr-FR"/>
              <a:t>Les programmes Microsoft Office décrits dans cette formation comprennent Microsoft Office Word 2007, Office Excel</a:t>
            </a:r>
            <a:r>
              <a:rPr lang="fr-FR" altLang="fr-FR" sz="800" baseline="30000">
                <a:cs typeface="Arial" charset="0"/>
              </a:rPr>
              <a:t>®</a:t>
            </a:r>
            <a:r>
              <a:rPr lang="fr-FR" altLang="fr-FR"/>
              <a:t> 2007, Office PowerPoint</a:t>
            </a:r>
            <a:r>
              <a:rPr lang="fr-FR" altLang="fr-FR" sz="800" baseline="30000">
                <a:cs typeface="Arial" charset="0"/>
              </a:rPr>
              <a:t>®</a:t>
            </a:r>
            <a:r>
              <a:rPr lang="fr-FR" altLang="fr-FR"/>
              <a:t> 2007, Office Access 2007 et Office Outlook</a:t>
            </a:r>
            <a:r>
              <a:rPr lang="fr-FR" altLang="fr-FR" sz="800" baseline="30000">
                <a:cs typeface="Arial" charset="0"/>
              </a:rPr>
              <a:t>®</a:t>
            </a:r>
            <a:r>
              <a:rPr lang="fr-FR" altLang="fr-FR"/>
              <a:t> 2007.</a:t>
            </a:r>
          </a:p>
          <a:p>
            <a:pPr eaLnBrk="1" hangingPunct="1">
              <a:buFontTx/>
              <a:buChar char="•"/>
            </a:pPr>
            <a:r>
              <a:rPr lang="fr-FR" altLang="fr-FR"/>
              <a:t>Le ruban a été développé pour répondre à une demande faite par les utilisateurs d'Office (peut-être vous) : des programmes plus simples à utiliser, avec des commandes plus faciles à trouver. Le ruban est nouveau, mais avec un peu de temps et de pratique, vous verrez qu'il est à votre service, pas le contraire.</a:t>
            </a:r>
          </a:p>
          <a:p>
            <a:pPr eaLnBrk="1" hangingPunct="1"/>
            <a:endParaRPr lang="fr-FR" altLang="fr-FR"/>
          </a:p>
        </p:txBody>
      </p:sp>
    </p:spTree>
    <p:extLst>
      <p:ext uri="{BB962C8B-B14F-4D97-AF65-F5344CB8AC3E}">
        <p14:creationId xmlns:p14="http://schemas.microsoft.com/office/powerpoint/2010/main" xmlns="" val="972264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56323"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3</a:t>
            </a:r>
          </a:p>
        </p:txBody>
      </p:sp>
      <p:sp>
        <p:nvSpPr>
          <p:cNvPr id="56324" name="Rectangle 3"/>
          <p:cNvSpPr>
            <a:spLocks noGrp="1" noRot="1" noChangeAspect="1" noChangeArrowheads="1" noTextEdit="1"/>
          </p:cNvSpPr>
          <p:nvPr>
            <p:ph type="sldImg"/>
          </p:nvPr>
        </p:nvSpPr>
        <p:spPr>
          <a:ln/>
        </p:spPr>
      </p:sp>
      <p:sp>
        <p:nvSpPr>
          <p:cNvPr id="56325"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b="1"/>
              <a:t>Remarques :</a:t>
            </a:r>
          </a:p>
          <a:p>
            <a:pPr eaLnBrk="1" hangingPunct="1">
              <a:buFontTx/>
              <a:buChar char="•"/>
            </a:pPr>
            <a:r>
              <a:rPr lang="fr-FR" altLang="fr-FR"/>
              <a:t>Les programmes Microsoft Office décrits dans cette formation comprennent Microsoft Office Word 2007, Office Excel</a:t>
            </a:r>
            <a:r>
              <a:rPr lang="fr-FR" altLang="fr-FR" sz="800" baseline="30000">
                <a:cs typeface="Arial" charset="0"/>
              </a:rPr>
              <a:t>®</a:t>
            </a:r>
            <a:r>
              <a:rPr lang="fr-FR" altLang="fr-FR"/>
              <a:t> 2007, Office PowerPoint</a:t>
            </a:r>
            <a:r>
              <a:rPr lang="fr-FR" altLang="fr-FR" sz="800" baseline="30000">
                <a:cs typeface="Arial" charset="0"/>
              </a:rPr>
              <a:t>®</a:t>
            </a:r>
            <a:r>
              <a:rPr lang="fr-FR" altLang="fr-FR"/>
              <a:t> 2007, Office Access 2007 et Office Outlook</a:t>
            </a:r>
            <a:r>
              <a:rPr lang="fr-FR" altLang="fr-FR" sz="800" baseline="30000">
                <a:cs typeface="Arial" charset="0"/>
              </a:rPr>
              <a:t>®</a:t>
            </a:r>
            <a:r>
              <a:rPr lang="fr-FR" altLang="fr-FR"/>
              <a:t> 2007.</a:t>
            </a:r>
          </a:p>
          <a:p>
            <a:pPr eaLnBrk="1" hangingPunct="1">
              <a:buFontTx/>
              <a:buChar char="•"/>
            </a:pPr>
            <a:r>
              <a:rPr lang="fr-FR" altLang="fr-FR"/>
              <a:t>Le ruban a été développé pour répondre à une demande faite par les utilisateurs d'Office (peut-être vous) : des programmes plus simples à utiliser, avec des commandes plus faciles à trouver. Le ruban est nouveau, mais avec un peu de temps et de pratique, vous verrez qu'il est à votre service, pas le contraire.</a:t>
            </a:r>
          </a:p>
          <a:p>
            <a:pPr eaLnBrk="1" hangingPunct="1"/>
            <a:endParaRPr lang="fr-FR" altLang="fr-FR"/>
          </a:p>
        </p:txBody>
      </p:sp>
    </p:spTree>
    <p:extLst>
      <p:ext uri="{BB962C8B-B14F-4D97-AF65-F5344CB8AC3E}">
        <p14:creationId xmlns:p14="http://schemas.microsoft.com/office/powerpoint/2010/main" xmlns="" val="1485245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56323"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3</a:t>
            </a:r>
          </a:p>
        </p:txBody>
      </p:sp>
      <p:sp>
        <p:nvSpPr>
          <p:cNvPr id="56324" name="Rectangle 3"/>
          <p:cNvSpPr>
            <a:spLocks noGrp="1" noRot="1" noChangeAspect="1" noChangeArrowheads="1" noTextEdit="1"/>
          </p:cNvSpPr>
          <p:nvPr>
            <p:ph type="sldImg"/>
          </p:nvPr>
        </p:nvSpPr>
        <p:spPr>
          <a:ln/>
        </p:spPr>
      </p:sp>
      <p:sp>
        <p:nvSpPr>
          <p:cNvPr id="56325"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b="1"/>
              <a:t>Remarques :</a:t>
            </a:r>
          </a:p>
          <a:p>
            <a:pPr eaLnBrk="1" hangingPunct="1">
              <a:buFontTx/>
              <a:buChar char="•"/>
            </a:pPr>
            <a:r>
              <a:rPr lang="fr-FR" altLang="fr-FR"/>
              <a:t>Les programmes Microsoft Office décrits dans cette formation comprennent Microsoft Office Word 2007, Office Excel</a:t>
            </a:r>
            <a:r>
              <a:rPr lang="fr-FR" altLang="fr-FR" sz="800" baseline="30000">
                <a:cs typeface="Arial" charset="0"/>
              </a:rPr>
              <a:t>®</a:t>
            </a:r>
            <a:r>
              <a:rPr lang="fr-FR" altLang="fr-FR"/>
              <a:t> 2007, Office PowerPoint</a:t>
            </a:r>
            <a:r>
              <a:rPr lang="fr-FR" altLang="fr-FR" sz="800" baseline="30000">
                <a:cs typeface="Arial" charset="0"/>
              </a:rPr>
              <a:t>®</a:t>
            </a:r>
            <a:r>
              <a:rPr lang="fr-FR" altLang="fr-FR"/>
              <a:t> 2007, Office Access 2007 et Office Outlook</a:t>
            </a:r>
            <a:r>
              <a:rPr lang="fr-FR" altLang="fr-FR" sz="800" baseline="30000">
                <a:cs typeface="Arial" charset="0"/>
              </a:rPr>
              <a:t>®</a:t>
            </a:r>
            <a:r>
              <a:rPr lang="fr-FR" altLang="fr-FR"/>
              <a:t> 2007.</a:t>
            </a:r>
          </a:p>
          <a:p>
            <a:pPr eaLnBrk="1" hangingPunct="1">
              <a:buFontTx/>
              <a:buChar char="•"/>
            </a:pPr>
            <a:r>
              <a:rPr lang="fr-FR" altLang="fr-FR"/>
              <a:t>Le ruban a été développé pour répondre à une demande faite par les utilisateurs d'Office (peut-être vous) : des programmes plus simples à utiliser, avec des commandes plus faciles à trouver. Le ruban est nouveau, mais avec un peu de temps et de pratique, vous verrez qu'il est à votre service, pas le contraire.</a:t>
            </a:r>
          </a:p>
          <a:p>
            <a:pPr eaLnBrk="1" hangingPunct="1"/>
            <a:endParaRPr lang="fr-FR" altLang="fr-FR"/>
          </a:p>
        </p:txBody>
      </p:sp>
    </p:spTree>
    <p:extLst>
      <p:ext uri="{BB962C8B-B14F-4D97-AF65-F5344CB8AC3E}">
        <p14:creationId xmlns:p14="http://schemas.microsoft.com/office/powerpoint/2010/main" xmlns="" val="351207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55299"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2</a:t>
            </a:r>
          </a:p>
        </p:txBody>
      </p:sp>
      <p:sp>
        <p:nvSpPr>
          <p:cNvPr id="55300" name="Rectangle 3"/>
          <p:cNvSpPr>
            <a:spLocks noGrp="1" noRot="1" noChangeAspect="1" noChangeArrowheads="1" noTextEdit="1"/>
          </p:cNvSpPr>
          <p:nvPr>
            <p:ph type="sldImg"/>
          </p:nvPr>
        </p:nvSpPr>
        <p:spPr>
          <a:ln/>
        </p:spPr>
      </p:sp>
      <p:sp>
        <p:nvSpPr>
          <p:cNvPr id="55301"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xmlns="" val="1210903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56323"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3</a:t>
            </a:r>
          </a:p>
        </p:txBody>
      </p:sp>
      <p:sp>
        <p:nvSpPr>
          <p:cNvPr id="56324" name="Rectangle 3"/>
          <p:cNvSpPr>
            <a:spLocks noGrp="1" noRot="1" noChangeAspect="1" noChangeArrowheads="1" noTextEdit="1"/>
          </p:cNvSpPr>
          <p:nvPr>
            <p:ph type="sldImg"/>
          </p:nvPr>
        </p:nvSpPr>
        <p:spPr>
          <a:ln/>
        </p:spPr>
      </p:sp>
      <p:sp>
        <p:nvSpPr>
          <p:cNvPr id="56325"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b="1"/>
              <a:t>Remarques :</a:t>
            </a:r>
          </a:p>
          <a:p>
            <a:pPr eaLnBrk="1" hangingPunct="1">
              <a:buFontTx/>
              <a:buChar char="•"/>
            </a:pPr>
            <a:r>
              <a:rPr lang="fr-FR" altLang="fr-FR"/>
              <a:t>Les programmes Microsoft Office décrits dans cette formation comprennent Microsoft Office Word 2007, Office Excel</a:t>
            </a:r>
            <a:r>
              <a:rPr lang="fr-FR" altLang="fr-FR" sz="800" baseline="30000">
                <a:cs typeface="Arial" charset="0"/>
              </a:rPr>
              <a:t>®</a:t>
            </a:r>
            <a:r>
              <a:rPr lang="fr-FR" altLang="fr-FR"/>
              <a:t> 2007, Office PowerPoint</a:t>
            </a:r>
            <a:r>
              <a:rPr lang="fr-FR" altLang="fr-FR" sz="800" baseline="30000">
                <a:cs typeface="Arial" charset="0"/>
              </a:rPr>
              <a:t>®</a:t>
            </a:r>
            <a:r>
              <a:rPr lang="fr-FR" altLang="fr-FR"/>
              <a:t> 2007, Office Access 2007 et Office Outlook</a:t>
            </a:r>
            <a:r>
              <a:rPr lang="fr-FR" altLang="fr-FR" sz="800" baseline="30000">
                <a:cs typeface="Arial" charset="0"/>
              </a:rPr>
              <a:t>®</a:t>
            </a:r>
            <a:r>
              <a:rPr lang="fr-FR" altLang="fr-FR"/>
              <a:t> 2007.</a:t>
            </a:r>
          </a:p>
          <a:p>
            <a:pPr eaLnBrk="1" hangingPunct="1">
              <a:buFontTx/>
              <a:buChar char="•"/>
            </a:pPr>
            <a:r>
              <a:rPr lang="fr-FR" altLang="fr-FR"/>
              <a:t>Le ruban a été développé pour répondre à une demande faite par les utilisateurs d'Office (peut-être vous) : des programmes plus simples à utiliser, avec des commandes plus faciles à trouver. Le ruban est nouveau, mais avec un peu de temps et de pratique, vous verrez qu'il est à votre service, pas le contraire.</a:t>
            </a:r>
          </a:p>
          <a:p>
            <a:pPr eaLnBrk="1" hangingPunct="1"/>
            <a:endParaRPr lang="fr-FR" altLang="fr-FR"/>
          </a:p>
        </p:txBody>
      </p:sp>
    </p:spTree>
    <p:extLst>
      <p:ext uri="{BB962C8B-B14F-4D97-AF65-F5344CB8AC3E}">
        <p14:creationId xmlns:p14="http://schemas.microsoft.com/office/powerpoint/2010/main" xmlns="" val="2078753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56323"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3</a:t>
            </a:r>
          </a:p>
        </p:txBody>
      </p:sp>
      <p:sp>
        <p:nvSpPr>
          <p:cNvPr id="56324" name="Rectangle 3"/>
          <p:cNvSpPr>
            <a:spLocks noGrp="1" noRot="1" noChangeAspect="1" noChangeArrowheads="1" noTextEdit="1"/>
          </p:cNvSpPr>
          <p:nvPr>
            <p:ph type="sldImg"/>
          </p:nvPr>
        </p:nvSpPr>
        <p:spPr>
          <a:ln/>
        </p:spPr>
      </p:sp>
      <p:sp>
        <p:nvSpPr>
          <p:cNvPr id="56325"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b="1"/>
              <a:t>Remarques :</a:t>
            </a:r>
          </a:p>
          <a:p>
            <a:pPr eaLnBrk="1" hangingPunct="1">
              <a:buFontTx/>
              <a:buChar char="•"/>
            </a:pPr>
            <a:r>
              <a:rPr lang="fr-FR" altLang="fr-FR"/>
              <a:t>Les programmes Microsoft Office décrits dans cette formation comprennent Microsoft Office Word 2007, Office Excel</a:t>
            </a:r>
            <a:r>
              <a:rPr lang="fr-FR" altLang="fr-FR" sz="800" baseline="30000">
                <a:cs typeface="Arial" charset="0"/>
              </a:rPr>
              <a:t>®</a:t>
            </a:r>
            <a:r>
              <a:rPr lang="fr-FR" altLang="fr-FR"/>
              <a:t> 2007, Office PowerPoint</a:t>
            </a:r>
            <a:r>
              <a:rPr lang="fr-FR" altLang="fr-FR" sz="800" baseline="30000">
                <a:cs typeface="Arial" charset="0"/>
              </a:rPr>
              <a:t>®</a:t>
            </a:r>
            <a:r>
              <a:rPr lang="fr-FR" altLang="fr-FR"/>
              <a:t> 2007, Office Access 2007 et Office Outlook</a:t>
            </a:r>
            <a:r>
              <a:rPr lang="fr-FR" altLang="fr-FR" sz="800" baseline="30000">
                <a:cs typeface="Arial" charset="0"/>
              </a:rPr>
              <a:t>®</a:t>
            </a:r>
            <a:r>
              <a:rPr lang="fr-FR" altLang="fr-FR"/>
              <a:t> 2007.</a:t>
            </a:r>
          </a:p>
          <a:p>
            <a:pPr eaLnBrk="1" hangingPunct="1">
              <a:buFontTx/>
              <a:buChar char="•"/>
            </a:pPr>
            <a:r>
              <a:rPr lang="fr-FR" altLang="fr-FR"/>
              <a:t>Le ruban a été développé pour répondre à une demande faite par les utilisateurs d'Office (peut-être vous) : des programmes plus simples à utiliser, avec des commandes plus faciles à trouver. Le ruban est nouveau, mais avec un peu de temps et de pratique, vous verrez qu'il est à votre service, pas le contraire.</a:t>
            </a:r>
          </a:p>
          <a:p>
            <a:pPr eaLnBrk="1" hangingPunct="1"/>
            <a:endParaRPr lang="fr-FR" altLang="fr-FR"/>
          </a:p>
        </p:txBody>
      </p:sp>
    </p:spTree>
    <p:extLst>
      <p:ext uri="{BB962C8B-B14F-4D97-AF65-F5344CB8AC3E}">
        <p14:creationId xmlns:p14="http://schemas.microsoft.com/office/powerpoint/2010/main" xmlns="" val="1485245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55299"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2</a:t>
            </a:r>
          </a:p>
        </p:txBody>
      </p:sp>
      <p:sp>
        <p:nvSpPr>
          <p:cNvPr id="55300" name="Rectangle 3"/>
          <p:cNvSpPr>
            <a:spLocks noGrp="1" noRot="1" noChangeAspect="1" noChangeArrowheads="1" noTextEdit="1"/>
          </p:cNvSpPr>
          <p:nvPr>
            <p:ph type="sldImg"/>
          </p:nvPr>
        </p:nvSpPr>
        <p:spPr>
          <a:ln/>
        </p:spPr>
      </p:sp>
      <p:sp>
        <p:nvSpPr>
          <p:cNvPr id="55301"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xmlns="" val="900530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56323"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3</a:t>
            </a:r>
          </a:p>
        </p:txBody>
      </p:sp>
      <p:sp>
        <p:nvSpPr>
          <p:cNvPr id="56324" name="Rectangle 3"/>
          <p:cNvSpPr>
            <a:spLocks noGrp="1" noRot="1" noChangeAspect="1" noChangeArrowheads="1" noTextEdit="1"/>
          </p:cNvSpPr>
          <p:nvPr>
            <p:ph type="sldImg"/>
          </p:nvPr>
        </p:nvSpPr>
        <p:spPr>
          <a:ln/>
        </p:spPr>
      </p:sp>
      <p:sp>
        <p:nvSpPr>
          <p:cNvPr id="56325"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b="1"/>
              <a:t>Remarques :</a:t>
            </a:r>
          </a:p>
          <a:p>
            <a:pPr eaLnBrk="1" hangingPunct="1">
              <a:buFontTx/>
              <a:buChar char="•"/>
            </a:pPr>
            <a:r>
              <a:rPr lang="fr-FR" altLang="fr-FR"/>
              <a:t>Les programmes Microsoft Office décrits dans cette formation comprennent Microsoft Office Word 2007, Office Excel</a:t>
            </a:r>
            <a:r>
              <a:rPr lang="fr-FR" altLang="fr-FR" sz="800" baseline="30000">
                <a:cs typeface="Arial" charset="0"/>
              </a:rPr>
              <a:t>®</a:t>
            </a:r>
            <a:r>
              <a:rPr lang="fr-FR" altLang="fr-FR"/>
              <a:t> 2007, Office PowerPoint</a:t>
            </a:r>
            <a:r>
              <a:rPr lang="fr-FR" altLang="fr-FR" sz="800" baseline="30000">
                <a:cs typeface="Arial" charset="0"/>
              </a:rPr>
              <a:t>®</a:t>
            </a:r>
            <a:r>
              <a:rPr lang="fr-FR" altLang="fr-FR"/>
              <a:t> 2007, Office Access 2007 et Office Outlook</a:t>
            </a:r>
            <a:r>
              <a:rPr lang="fr-FR" altLang="fr-FR" sz="800" baseline="30000">
                <a:cs typeface="Arial" charset="0"/>
              </a:rPr>
              <a:t>®</a:t>
            </a:r>
            <a:r>
              <a:rPr lang="fr-FR" altLang="fr-FR"/>
              <a:t> 2007.</a:t>
            </a:r>
          </a:p>
          <a:p>
            <a:pPr eaLnBrk="1" hangingPunct="1">
              <a:buFontTx/>
              <a:buChar char="•"/>
            </a:pPr>
            <a:r>
              <a:rPr lang="fr-FR" altLang="fr-FR"/>
              <a:t>Le ruban a été développé pour répondre à une demande faite par les utilisateurs d'Office (peut-être vous) : des programmes plus simples à utiliser, avec des commandes plus faciles à trouver. Le ruban est nouveau, mais avec un peu de temps et de pratique, vous verrez qu'il est à votre service, pas le contraire.</a:t>
            </a:r>
          </a:p>
          <a:p>
            <a:pPr eaLnBrk="1" hangingPunct="1"/>
            <a:endParaRPr lang="fr-FR" altLang="fr-FR"/>
          </a:p>
        </p:txBody>
      </p:sp>
    </p:spTree>
    <p:extLst>
      <p:ext uri="{BB962C8B-B14F-4D97-AF65-F5344CB8AC3E}">
        <p14:creationId xmlns:p14="http://schemas.microsoft.com/office/powerpoint/2010/main" xmlns="" val="844789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58371"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5</a:t>
            </a:r>
          </a:p>
        </p:txBody>
      </p:sp>
      <p:sp>
        <p:nvSpPr>
          <p:cNvPr id="58372" name="Rectangle 3"/>
          <p:cNvSpPr>
            <a:spLocks noGrp="1" noRot="1" noChangeAspect="1" noChangeArrowheads="1" noTextEdit="1"/>
          </p:cNvSpPr>
          <p:nvPr>
            <p:ph type="sldImg"/>
          </p:nvPr>
        </p:nvSpPr>
        <p:spPr>
          <a:ln/>
        </p:spPr>
      </p:sp>
      <p:sp>
        <p:nvSpPr>
          <p:cNvPr id="58373"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xmlns="" val="1362702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55299"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2</a:t>
            </a:r>
          </a:p>
        </p:txBody>
      </p:sp>
      <p:sp>
        <p:nvSpPr>
          <p:cNvPr id="55300" name="Rectangle 3"/>
          <p:cNvSpPr>
            <a:spLocks noGrp="1" noRot="1" noChangeAspect="1" noChangeArrowheads="1" noTextEdit="1"/>
          </p:cNvSpPr>
          <p:nvPr>
            <p:ph type="sldImg"/>
          </p:nvPr>
        </p:nvSpPr>
        <p:spPr>
          <a:ln/>
        </p:spPr>
      </p:sp>
      <p:sp>
        <p:nvSpPr>
          <p:cNvPr id="55301"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xmlns="" val="379377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56323"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3</a:t>
            </a:r>
          </a:p>
        </p:txBody>
      </p:sp>
      <p:sp>
        <p:nvSpPr>
          <p:cNvPr id="56324" name="Rectangle 3"/>
          <p:cNvSpPr>
            <a:spLocks noGrp="1" noRot="1" noChangeAspect="1" noChangeArrowheads="1" noTextEdit="1"/>
          </p:cNvSpPr>
          <p:nvPr>
            <p:ph type="sldImg"/>
          </p:nvPr>
        </p:nvSpPr>
        <p:spPr>
          <a:ln/>
        </p:spPr>
      </p:sp>
      <p:sp>
        <p:nvSpPr>
          <p:cNvPr id="56325"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b="1"/>
              <a:t>Remarques :</a:t>
            </a:r>
          </a:p>
          <a:p>
            <a:pPr eaLnBrk="1" hangingPunct="1">
              <a:buFontTx/>
              <a:buChar char="•"/>
            </a:pPr>
            <a:r>
              <a:rPr lang="fr-FR" altLang="fr-FR"/>
              <a:t>Les programmes Microsoft Office décrits dans cette formation comprennent Microsoft Office Word 2007, Office Excel</a:t>
            </a:r>
            <a:r>
              <a:rPr lang="fr-FR" altLang="fr-FR" sz="800" baseline="30000">
                <a:cs typeface="Arial" charset="0"/>
              </a:rPr>
              <a:t>®</a:t>
            </a:r>
            <a:r>
              <a:rPr lang="fr-FR" altLang="fr-FR"/>
              <a:t> 2007, Office PowerPoint</a:t>
            </a:r>
            <a:r>
              <a:rPr lang="fr-FR" altLang="fr-FR" sz="800" baseline="30000">
                <a:cs typeface="Arial" charset="0"/>
              </a:rPr>
              <a:t>®</a:t>
            </a:r>
            <a:r>
              <a:rPr lang="fr-FR" altLang="fr-FR"/>
              <a:t> 2007, Office Access 2007 et Office Outlook</a:t>
            </a:r>
            <a:r>
              <a:rPr lang="fr-FR" altLang="fr-FR" sz="800" baseline="30000">
                <a:cs typeface="Arial" charset="0"/>
              </a:rPr>
              <a:t>®</a:t>
            </a:r>
            <a:r>
              <a:rPr lang="fr-FR" altLang="fr-FR"/>
              <a:t> 2007.</a:t>
            </a:r>
          </a:p>
          <a:p>
            <a:pPr eaLnBrk="1" hangingPunct="1">
              <a:buFontTx/>
              <a:buChar char="•"/>
            </a:pPr>
            <a:r>
              <a:rPr lang="fr-FR" altLang="fr-FR"/>
              <a:t>Le ruban a été développé pour répondre à une demande faite par les utilisateurs d'Office (peut-être vous) : des programmes plus simples à utiliser, avec des commandes plus faciles à trouver. Le ruban est nouveau, mais avec un peu de temps et de pratique, vous verrez qu'il est à votre service, pas le contraire.</a:t>
            </a:r>
          </a:p>
          <a:p>
            <a:pPr eaLnBrk="1" hangingPunct="1"/>
            <a:endParaRPr lang="fr-FR" altLang="fr-FR"/>
          </a:p>
        </p:txBody>
      </p:sp>
    </p:spTree>
    <p:extLst>
      <p:ext uri="{BB962C8B-B14F-4D97-AF65-F5344CB8AC3E}">
        <p14:creationId xmlns:p14="http://schemas.microsoft.com/office/powerpoint/2010/main" xmlns="" val="3051215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55" indent="-291636" eaLnBrk="0" hangingPunct="0">
              <a:defRPr>
                <a:solidFill>
                  <a:schemeClr val="tx1"/>
                </a:solidFill>
                <a:latin typeface="Arial" charset="0"/>
              </a:defRPr>
            </a:lvl2pPr>
            <a:lvl3pPr marL="1166546" indent="-233309" eaLnBrk="0" hangingPunct="0">
              <a:defRPr>
                <a:solidFill>
                  <a:schemeClr val="tx1"/>
                </a:solidFill>
                <a:latin typeface="Arial" charset="0"/>
              </a:defRPr>
            </a:lvl3pPr>
            <a:lvl4pPr marL="1633164" indent="-233309" eaLnBrk="0" hangingPunct="0">
              <a:defRPr>
                <a:solidFill>
                  <a:schemeClr val="tx1"/>
                </a:solidFill>
                <a:latin typeface="Arial" charset="0"/>
              </a:defRPr>
            </a:lvl4pPr>
            <a:lvl5pPr marL="2099782" indent="-233309" eaLnBrk="0" hangingPunct="0">
              <a:defRPr>
                <a:solidFill>
                  <a:schemeClr val="tx1"/>
                </a:solidFill>
                <a:latin typeface="Arial" charset="0"/>
              </a:defRPr>
            </a:lvl5pPr>
            <a:lvl6pPr marL="2566401" indent="-233309" eaLnBrk="0" fontAlgn="base" hangingPunct="0">
              <a:spcBef>
                <a:spcPct val="0"/>
              </a:spcBef>
              <a:spcAft>
                <a:spcPct val="0"/>
              </a:spcAft>
              <a:defRPr>
                <a:solidFill>
                  <a:schemeClr val="tx1"/>
                </a:solidFill>
                <a:latin typeface="Arial" charset="0"/>
              </a:defRPr>
            </a:lvl6pPr>
            <a:lvl7pPr marL="3033019" indent="-233309" eaLnBrk="0" fontAlgn="base" hangingPunct="0">
              <a:spcBef>
                <a:spcPct val="0"/>
              </a:spcBef>
              <a:spcAft>
                <a:spcPct val="0"/>
              </a:spcAft>
              <a:defRPr>
                <a:solidFill>
                  <a:schemeClr val="tx1"/>
                </a:solidFill>
                <a:latin typeface="Arial" charset="0"/>
              </a:defRPr>
            </a:lvl7pPr>
            <a:lvl8pPr marL="3499637" indent="-233309" eaLnBrk="0" fontAlgn="base" hangingPunct="0">
              <a:spcBef>
                <a:spcPct val="0"/>
              </a:spcBef>
              <a:spcAft>
                <a:spcPct val="0"/>
              </a:spcAft>
              <a:defRPr>
                <a:solidFill>
                  <a:schemeClr val="tx1"/>
                </a:solidFill>
                <a:latin typeface="Arial" charset="0"/>
              </a:defRPr>
            </a:lvl8pPr>
            <a:lvl9pPr marL="3966256" indent="-233309" eaLnBrk="0" fontAlgn="base" hangingPunct="0">
              <a:spcBef>
                <a:spcPct val="0"/>
              </a:spcBef>
              <a:spcAft>
                <a:spcPct val="0"/>
              </a:spcAft>
              <a:defRPr>
                <a:solidFill>
                  <a:schemeClr val="tx1"/>
                </a:solidFill>
                <a:latin typeface="Arial" charset="0"/>
              </a:defRPr>
            </a:lvl9pPr>
          </a:lstStyle>
          <a:p>
            <a:pPr eaLnBrk="1" hangingPunct="1"/>
            <a:r>
              <a:rPr lang="en-IE" altLang="fr-FR"/>
              <a:t>‹#›</a:t>
            </a:r>
          </a:p>
        </p:txBody>
      </p:sp>
      <p:sp>
        <p:nvSpPr>
          <p:cNvPr id="56323" name="Text Box 2"/>
          <p:cNvSpPr txBox="1">
            <a:spLocks noGrp="1" noChangeArrowheads="1"/>
          </p:cNvSpPr>
          <p:nvPr/>
        </p:nvSpPr>
        <p:spPr bwMode="auto">
          <a:xfrm>
            <a:off x="3978132" y="8842029"/>
            <a:ext cx="3043343" cy="46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fr-FR" sz="1200"/>
              <a:t>3</a:t>
            </a:r>
          </a:p>
        </p:txBody>
      </p:sp>
      <p:sp>
        <p:nvSpPr>
          <p:cNvPr id="56324" name="Rectangle 3"/>
          <p:cNvSpPr>
            <a:spLocks noGrp="1" noRot="1" noChangeAspect="1" noChangeArrowheads="1" noTextEdit="1"/>
          </p:cNvSpPr>
          <p:nvPr>
            <p:ph type="sldImg"/>
          </p:nvPr>
        </p:nvSpPr>
        <p:spPr>
          <a:ln/>
        </p:spPr>
      </p:sp>
      <p:sp>
        <p:nvSpPr>
          <p:cNvPr id="56325" name="Rectangle 4"/>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b="1"/>
              <a:t>Remarques :</a:t>
            </a:r>
          </a:p>
          <a:p>
            <a:pPr eaLnBrk="1" hangingPunct="1">
              <a:buFontTx/>
              <a:buChar char="•"/>
            </a:pPr>
            <a:r>
              <a:rPr lang="fr-FR" altLang="fr-FR"/>
              <a:t>Les programmes Microsoft Office décrits dans cette formation comprennent Microsoft Office Word 2007, Office Excel</a:t>
            </a:r>
            <a:r>
              <a:rPr lang="fr-FR" altLang="fr-FR" sz="800" baseline="30000">
                <a:cs typeface="Arial" charset="0"/>
              </a:rPr>
              <a:t>®</a:t>
            </a:r>
            <a:r>
              <a:rPr lang="fr-FR" altLang="fr-FR"/>
              <a:t> 2007, Office PowerPoint</a:t>
            </a:r>
            <a:r>
              <a:rPr lang="fr-FR" altLang="fr-FR" sz="800" baseline="30000">
                <a:cs typeface="Arial" charset="0"/>
              </a:rPr>
              <a:t>®</a:t>
            </a:r>
            <a:r>
              <a:rPr lang="fr-FR" altLang="fr-FR"/>
              <a:t> 2007, Office Access 2007 et Office Outlook</a:t>
            </a:r>
            <a:r>
              <a:rPr lang="fr-FR" altLang="fr-FR" sz="800" baseline="30000">
                <a:cs typeface="Arial" charset="0"/>
              </a:rPr>
              <a:t>®</a:t>
            </a:r>
            <a:r>
              <a:rPr lang="fr-FR" altLang="fr-FR"/>
              <a:t> 2007.</a:t>
            </a:r>
          </a:p>
          <a:p>
            <a:pPr eaLnBrk="1" hangingPunct="1">
              <a:buFontTx/>
              <a:buChar char="•"/>
            </a:pPr>
            <a:r>
              <a:rPr lang="fr-FR" altLang="fr-FR"/>
              <a:t>Le ruban a été développé pour répondre à une demande faite par les utilisateurs d'Office (peut-être vous) : des programmes plus simples à utiliser, avec des commandes plus faciles à trouver. Le ruban est nouveau, mais avec un peu de temps et de pratique, vous verrez qu'il est à votre service, pas le contraire.</a:t>
            </a:r>
          </a:p>
          <a:p>
            <a:pPr eaLnBrk="1" hangingPunct="1"/>
            <a:endParaRPr lang="fr-FR" altLang="fr-FR"/>
          </a:p>
        </p:txBody>
      </p:sp>
    </p:spTree>
    <p:extLst>
      <p:ext uri="{BB962C8B-B14F-4D97-AF65-F5344CB8AC3E}">
        <p14:creationId xmlns:p14="http://schemas.microsoft.com/office/powerpoint/2010/main" xmlns="" val="1514501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a:t>Modifiez le style du titre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Devenir un pro de Microsoft Office System 2007</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xmlns="" val="759811827"/>
      </p:ext>
    </p:extLst>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Devenir un pro de Microsoft Office System 2007</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xmlns="" val="160194932"/>
      </p:ext>
    </p:extLst>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3025"/>
            <a:ext cx="2141537" cy="5870575"/>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214313" y="73025"/>
            <a:ext cx="6273800" cy="587057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Devenir un pro de Microsoft Office System 2007</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xmlns="" val="1412837650"/>
      </p:ext>
    </p:extLst>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Devenir un pro de Microsoft Office System 2007</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xmlns="" val="2975354674"/>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Devenir un pro de Microsoft Office System 2007</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xmlns="" val="2503620958"/>
      </p:ext>
    </p:extLst>
  </p:cSld>
  <p:clrMapOvr>
    <a:masterClrMapping/>
  </p:clrMapOvr>
  <p:transition spd="med">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Devenir un pro de Microsoft Office System 2007</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xmlns="" val="1896202657"/>
      </p:ext>
    </p:extLst>
  </p:cSld>
  <p:clrMapOvr>
    <a:masterClrMapping/>
  </p:clrMapOvr>
  <p:transition spd="med">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Devenir un pro de Microsoft Office System 2007</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xmlns="" val="3730512562"/>
      </p:ext>
    </p:extLst>
  </p:cSld>
  <p:clrMapOvr>
    <a:masterClrMapping/>
  </p:clrMapOvr>
  <p:transition spd="med">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Devenir un pro de Microsoft Office System 2007</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xmlns="" val="1933792337"/>
      </p:ext>
    </p:extLst>
  </p:cSld>
  <p:clrMapOvr>
    <a:masterClrMapping/>
  </p:clrMapOvr>
  <p:transition spd="med">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Devenir un pro de Microsoft Office System 2007</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xmlns="" val="1813145829"/>
      </p:ext>
    </p:extLst>
  </p:cSld>
  <p:clrMapOvr>
    <a:masterClrMapping/>
  </p:clrMapOvr>
  <p:transition spd="med">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Devenir un pro de Microsoft Office System 2007</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xmlns="" val="1707737631"/>
      </p:ext>
    </p:extLst>
  </p:cSld>
  <p:clrMapOvr>
    <a:masterClrMapping/>
  </p:clrMapOvr>
  <p:transition spd="med">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Devenir un pro de Microsoft Office System 2007</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xmlns="" val="1478737537"/>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Devenir un pro de Microsoft Office System 2007</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xmlns="" val="2026369976"/>
      </p:ext>
    </p:extLst>
  </p:cSld>
  <p:clrMapOvr>
    <a:masterClrMapping/>
  </p:clrMapOvr>
  <p:transition spd="med">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Devenir un pro de Microsoft Office System 2007</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xmlns="" val="2240855355"/>
      </p:ext>
    </p:extLst>
  </p:cSld>
  <p:clrMapOvr>
    <a:masterClrMapping/>
  </p:clrMapOvr>
  <p:transition spd="med">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Devenir un pro de Microsoft Office System 2007</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xmlns="" val="4128617548"/>
      </p:ext>
    </p:extLst>
  </p:cSld>
  <p:clrMapOvr>
    <a:masterClrMapping/>
  </p:clrMapOvr>
  <p:transition spd="med">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3025"/>
            <a:ext cx="214153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4313" y="73025"/>
            <a:ext cx="6273800"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Devenir un pro de Microsoft Office System 2007</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xmlns="" val="2011801526"/>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Devenir un pro de Microsoft Office System 2007</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xmlns="" val="2142332812"/>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Devenir un pro de Microsoft Office System 2007</a:t>
            </a:r>
          </a:p>
        </p:txBody>
      </p:sp>
      <p:sp>
        <p:nvSpPr>
          <p:cNvPr id="7" name="Rectangle 8"/>
          <p:cNvSpPr>
            <a:spLocks noGrp="1" noChangeArrowheads="1"/>
          </p:cNvSpPr>
          <p:nvPr>
            <p:ph type="sldNum"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xmlns="" val="43670726"/>
      </p:ext>
    </p:extLst>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US"/>
              <a:t>Devenir un pro de Microsoft Office System 2007</a:t>
            </a:r>
          </a:p>
        </p:txBody>
      </p:sp>
      <p:sp>
        <p:nvSpPr>
          <p:cNvPr id="9" name="Rectangle 8"/>
          <p:cNvSpPr>
            <a:spLocks noGrp="1" noChangeArrowheads="1"/>
          </p:cNvSpPr>
          <p:nvPr>
            <p:ph type="sldNum"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xmlns="" val="2520418167"/>
      </p:ext>
    </p:extLst>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US"/>
              <a:t>Devenir un pro de Microsoft Office System 2007</a:t>
            </a:r>
          </a:p>
        </p:txBody>
      </p:sp>
      <p:sp>
        <p:nvSpPr>
          <p:cNvPr id="5" name="Rectangle 8"/>
          <p:cNvSpPr>
            <a:spLocks noGrp="1" noChangeArrowheads="1"/>
          </p:cNvSpPr>
          <p:nvPr>
            <p:ph type="sldNum"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xmlns="" val="1084944593"/>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US"/>
              <a:t>Devenir un pro de Microsoft Office System 2007</a:t>
            </a:r>
          </a:p>
        </p:txBody>
      </p:sp>
      <p:sp>
        <p:nvSpPr>
          <p:cNvPr id="4" name="Rectangle 8"/>
          <p:cNvSpPr>
            <a:spLocks noGrp="1" noChangeArrowheads="1"/>
          </p:cNvSpPr>
          <p:nvPr>
            <p:ph type="sldNum"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xmlns="" val="1363439918"/>
      </p:ext>
    </p:extLst>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Devenir un pro de Microsoft Office System 2007</a:t>
            </a:r>
          </a:p>
        </p:txBody>
      </p:sp>
      <p:sp>
        <p:nvSpPr>
          <p:cNvPr id="7" name="Rectangle 8"/>
          <p:cNvSpPr>
            <a:spLocks noGrp="1" noChangeArrowheads="1"/>
          </p:cNvSpPr>
          <p:nvPr>
            <p:ph type="sldNum"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xmlns="" val="4046448929"/>
      </p:ext>
    </p:extLst>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Devenir un pro de Microsoft Office System 2007</a:t>
            </a:r>
          </a:p>
        </p:txBody>
      </p:sp>
      <p:sp>
        <p:nvSpPr>
          <p:cNvPr id="7" name="Rectangle 8"/>
          <p:cNvSpPr>
            <a:spLocks noGrp="1" noChangeArrowheads="1"/>
          </p:cNvSpPr>
          <p:nvPr>
            <p:ph type="sldNum"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xmlns="" val="1648676078"/>
      </p:ext>
    </p:extLst>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57225"/>
          </a:xfrm>
          <a:prstGeom prst="rect">
            <a:avLst/>
          </a:prstGeom>
          <a:solidFill>
            <a:srgbClr val="FFFFFF"/>
          </a:solidFill>
          <a:ln w="9525">
            <a:noFill/>
            <a:miter lim="800000"/>
            <a:headEnd/>
            <a:tailEnd/>
          </a:ln>
        </p:spPr>
        <p:txBody>
          <a:bodyPr wrap="none" anchor="ctr"/>
          <a:lstStyle/>
          <a:p>
            <a:pPr algn="ctr">
              <a:spcBef>
                <a:spcPct val="20000"/>
              </a:spcBef>
              <a:spcAft>
                <a:spcPct val="75000"/>
              </a:spcAft>
              <a:defRPr/>
            </a:pPr>
            <a:endParaRPr lang="en-US" sz="2400">
              <a:solidFill>
                <a:schemeClr val="tx2"/>
              </a:solidFill>
            </a:endParaRPr>
          </a:p>
        </p:txBody>
      </p:sp>
      <p:sp>
        <p:nvSpPr>
          <p:cNvPr id="7171" name="Rectangle 3"/>
          <p:cNvSpPr>
            <a:spLocks noChangeArrowheads="1"/>
          </p:cNvSpPr>
          <p:nvPr/>
        </p:nvSpPr>
        <p:spPr bwMode="auto">
          <a:xfrm>
            <a:off x="0" y="6200775"/>
            <a:ext cx="9144000" cy="657225"/>
          </a:xfrm>
          <a:prstGeom prst="rect">
            <a:avLst/>
          </a:prstGeom>
          <a:solidFill>
            <a:srgbClr val="FFFFFF"/>
          </a:solidFill>
          <a:ln w="9525">
            <a:noFill/>
            <a:miter lim="800000"/>
            <a:headEnd/>
            <a:tailEnd/>
          </a:ln>
        </p:spPr>
        <p:txBody>
          <a:bodyPr wrap="none" anchor="ctr"/>
          <a:lstStyle/>
          <a:p>
            <a:pPr algn="ctr">
              <a:spcBef>
                <a:spcPct val="20000"/>
              </a:spcBef>
              <a:spcAft>
                <a:spcPct val="75000"/>
              </a:spcAft>
              <a:defRPr/>
            </a:pPr>
            <a:endParaRPr lang="en-US" sz="2400">
              <a:solidFill>
                <a:schemeClr val="tx2"/>
              </a:solidFill>
            </a:endParaRPr>
          </a:p>
        </p:txBody>
      </p:sp>
      <p:sp>
        <p:nvSpPr>
          <p:cNvPr id="7172" name="Rectangle 4"/>
          <p:cNvSpPr>
            <a:spLocks noGrp="1" noChangeArrowheads="1"/>
          </p:cNvSpPr>
          <p:nvPr>
            <p:ph type="body" idx="1"/>
          </p:nvPr>
        </p:nvSpPr>
        <p:spPr bwMode="auto">
          <a:xfrm>
            <a:off x="350838" y="914400"/>
            <a:ext cx="8431212"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Cliquez pour modifier les styles du texte du masque</a:t>
            </a:r>
          </a:p>
          <a:p>
            <a:pPr lvl="1"/>
            <a:r>
              <a:rPr lang="en-US" altLang="fr-FR"/>
              <a:t>Deuxième niveau</a:t>
            </a:r>
          </a:p>
          <a:p>
            <a:pPr lvl="2"/>
            <a:r>
              <a:rPr lang="en-US" altLang="fr-FR"/>
              <a:t>Troisième niveau</a:t>
            </a:r>
          </a:p>
          <a:p>
            <a:pPr lvl="3"/>
            <a:r>
              <a:rPr lang="en-US" altLang="fr-FR"/>
              <a:t>Quatrième niveau</a:t>
            </a:r>
          </a:p>
          <a:p>
            <a:pPr lvl="4"/>
            <a:r>
              <a:rPr lang="en-US" altLang="fr-FR"/>
              <a:t>Cinquième niveau</a:t>
            </a:r>
          </a:p>
        </p:txBody>
      </p:sp>
      <p:sp>
        <p:nvSpPr>
          <p:cNvPr id="7173" name="Rectangle 5"/>
          <p:cNvSpPr>
            <a:spLocks noGrp="1" noChangeArrowheads="1"/>
          </p:cNvSpPr>
          <p:nvPr>
            <p:ph type="title"/>
          </p:nvPr>
        </p:nvSpPr>
        <p:spPr bwMode="auto">
          <a:xfrm>
            <a:off x="214313" y="73025"/>
            <a:ext cx="8229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Cliquez pour modifier le style du titre</a:t>
            </a:r>
          </a:p>
        </p:txBody>
      </p:sp>
      <p:sp>
        <p:nvSpPr>
          <p:cNvPr id="7174" name="Rectangle 6"/>
          <p:cNvSpPr>
            <a:spLocks noGrp="1" noChangeArrowheads="1"/>
          </p:cNvSpPr>
          <p:nvPr>
            <p:ph type="dt" sz="half" idx="2"/>
          </p:nvPr>
        </p:nvSpPr>
        <p:spPr bwMode="auto">
          <a:xfrm>
            <a:off x="457200" y="6200775"/>
            <a:ext cx="2133600" cy="476250"/>
          </a:xfrm>
          <a:prstGeom prst="rect">
            <a:avLst/>
          </a:prstGeom>
          <a:noFill/>
          <a:ln w="9525">
            <a:noFill/>
            <a:miter lim="800000"/>
            <a:headEnd/>
            <a:tailEnd/>
          </a:ln>
        </p:spPr>
        <p:txBody>
          <a:bodyPr vert="horz" wrap="square" lIns="91440" tIns="45720" rIns="91440" bIns="45720" numCol="1" anchor="b" anchorCtr="1" compatLnSpc="1">
            <a:prstTxWarp prst="textNoShape">
              <a:avLst/>
            </a:prstTxWarp>
          </a:bodyPr>
          <a:lstStyle>
            <a:lvl1pPr fontAlgn="base">
              <a:spcBef>
                <a:spcPct val="0"/>
              </a:spcBef>
              <a:spcAft>
                <a:spcPct val="0"/>
              </a:spcAft>
              <a:defRPr sz="1600">
                <a:solidFill>
                  <a:srgbClr val="005AB4"/>
                </a:solidFill>
                <a:latin typeface="+mn-lt"/>
              </a:defRPr>
            </a:lvl1pPr>
          </a:lstStyle>
          <a:p>
            <a:pPr>
              <a:defRPr/>
            </a:pPr>
            <a:endParaRPr lang="en-US"/>
          </a:p>
        </p:txBody>
      </p:sp>
      <p:sp>
        <p:nvSpPr>
          <p:cNvPr id="3079" name="Rectangle 7"/>
          <p:cNvSpPr>
            <a:spLocks noGrp="1" noChangeArrowheads="1"/>
          </p:cNvSpPr>
          <p:nvPr>
            <p:ph type="ftr" sz="quarter" idx="3"/>
          </p:nvPr>
        </p:nvSpPr>
        <p:spPr bwMode="auto">
          <a:xfrm>
            <a:off x="3195638" y="6200775"/>
            <a:ext cx="2587625" cy="657225"/>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fontAlgn="base">
              <a:spcBef>
                <a:spcPct val="0"/>
              </a:spcBef>
              <a:spcAft>
                <a:spcPct val="0"/>
              </a:spcAft>
              <a:defRPr sz="1600">
                <a:solidFill>
                  <a:srgbClr val="005AB4"/>
                </a:solidFill>
                <a:latin typeface="+mn-lt"/>
              </a:defRPr>
            </a:lvl1pPr>
          </a:lstStyle>
          <a:p>
            <a:pPr>
              <a:defRPr/>
            </a:pPr>
            <a:r>
              <a:rPr lang="en-US"/>
              <a:t>Devenir un pro de Microsoft Office System 2007</a:t>
            </a:r>
          </a:p>
        </p:txBody>
      </p:sp>
      <p:sp>
        <p:nvSpPr>
          <p:cNvPr id="7176" name="Rectangle 8"/>
          <p:cNvSpPr>
            <a:spLocks noGrp="1" noChangeArrowheads="1"/>
          </p:cNvSpPr>
          <p:nvPr>
            <p:ph type="sldNum" sz="quarter" idx="4"/>
          </p:nvPr>
        </p:nvSpPr>
        <p:spPr bwMode="auto">
          <a:xfrm>
            <a:off x="6553200" y="6200775"/>
            <a:ext cx="2133600" cy="476250"/>
          </a:xfrm>
          <a:prstGeom prst="rect">
            <a:avLst/>
          </a:prstGeom>
          <a:noFill/>
          <a:ln w="9525">
            <a:noFill/>
            <a:miter lim="800000"/>
            <a:headEnd/>
            <a:tailEnd/>
          </a:ln>
        </p:spPr>
        <p:txBody>
          <a:bodyPr vert="horz" wrap="square" lIns="91440" tIns="45720" rIns="91440" bIns="45720" numCol="1" anchor="b" anchorCtr="1" compatLnSpc="1">
            <a:prstTxWarp prst="textNoShape">
              <a:avLst/>
            </a:prstTxWarp>
          </a:bodyPr>
          <a:lstStyle>
            <a:lvl1pPr algn="r" fontAlgn="base">
              <a:spcBef>
                <a:spcPct val="0"/>
              </a:spcBef>
              <a:spcAft>
                <a:spcPct val="0"/>
              </a:spcAft>
              <a:defRPr sz="1600">
                <a:solidFill>
                  <a:srgbClr val="005AB4"/>
                </a:solidFill>
                <a:latin typeface="+mn-lt"/>
              </a:defRPr>
            </a:lvl1pPr>
          </a:lstStyle>
          <a:p>
            <a:pPr>
              <a:defRPr/>
            </a:pPr>
            <a:r>
              <a:rPr lang="en-US"/>
              <a:t>‹#›</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med">
    <p:wipe dir="d"/>
  </p:transition>
  <p:hf sldNum="0" hdr="0" ftr="0" dt="0"/>
  <p:txStyles>
    <p:titleStyle>
      <a:lvl1pPr algn="l" rtl="0" eaLnBrk="1" fontAlgn="base" hangingPunct="1">
        <a:spcBef>
          <a:spcPct val="0"/>
        </a:spcBef>
        <a:spcAft>
          <a:spcPct val="0"/>
        </a:spcAft>
        <a:defRPr sz="3200" kern="1200">
          <a:solidFill>
            <a:srgbClr val="005AB4"/>
          </a:solidFill>
          <a:latin typeface="+mj-lt"/>
          <a:ea typeface="+mj-ea"/>
          <a:cs typeface="+mj-cs"/>
        </a:defRPr>
      </a:lvl1pPr>
      <a:lvl2pPr algn="l" rtl="0" eaLnBrk="1" fontAlgn="base" hangingPunct="1">
        <a:spcBef>
          <a:spcPct val="0"/>
        </a:spcBef>
        <a:spcAft>
          <a:spcPct val="0"/>
        </a:spcAft>
        <a:defRPr sz="3200">
          <a:solidFill>
            <a:srgbClr val="005AB4"/>
          </a:solidFill>
          <a:latin typeface="Arial" charset="0"/>
        </a:defRPr>
      </a:lvl2pPr>
      <a:lvl3pPr algn="l" rtl="0" eaLnBrk="1" fontAlgn="base" hangingPunct="1">
        <a:spcBef>
          <a:spcPct val="0"/>
        </a:spcBef>
        <a:spcAft>
          <a:spcPct val="0"/>
        </a:spcAft>
        <a:defRPr sz="3200">
          <a:solidFill>
            <a:srgbClr val="005AB4"/>
          </a:solidFill>
          <a:latin typeface="Arial" charset="0"/>
        </a:defRPr>
      </a:lvl3pPr>
      <a:lvl4pPr algn="l" rtl="0" eaLnBrk="1" fontAlgn="base" hangingPunct="1">
        <a:spcBef>
          <a:spcPct val="0"/>
        </a:spcBef>
        <a:spcAft>
          <a:spcPct val="0"/>
        </a:spcAft>
        <a:defRPr sz="3200">
          <a:solidFill>
            <a:srgbClr val="005AB4"/>
          </a:solidFill>
          <a:latin typeface="Arial" charset="0"/>
        </a:defRPr>
      </a:lvl4pPr>
      <a:lvl5pPr algn="l" rtl="0" eaLnBrk="1" fontAlgn="base" hangingPunct="1">
        <a:spcBef>
          <a:spcPct val="0"/>
        </a:spcBef>
        <a:spcAft>
          <a:spcPct val="0"/>
        </a:spcAft>
        <a:defRPr sz="3200">
          <a:solidFill>
            <a:srgbClr val="005AB4"/>
          </a:solidFill>
          <a:latin typeface="Arial" charset="0"/>
        </a:defRPr>
      </a:lvl5pPr>
      <a:lvl6pPr marL="457200" algn="l" rtl="0" eaLnBrk="1" fontAlgn="base" hangingPunct="1">
        <a:spcBef>
          <a:spcPct val="0"/>
        </a:spcBef>
        <a:spcAft>
          <a:spcPct val="0"/>
        </a:spcAft>
        <a:defRPr sz="3200">
          <a:solidFill>
            <a:srgbClr val="005AB4"/>
          </a:solidFill>
          <a:latin typeface="Arial" charset="0"/>
        </a:defRPr>
      </a:lvl6pPr>
      <a:lvl7pPr marL="914400" algn="l" rtl="0" eaLnBrk="1" fontAlgn="base" hangingPunct="1">
        <a:spcBef>
          <a:spcPct val="0"/>
        </a:spcBef>
        <a:spcAft>
          <a:spcPct val="0"/>
        </a:spcAft>
        <a:defRPr sz="3200">
          <a:solidFill>
            <a:srgbClr val="005AB4"/>
          </a:solidFill>
          <a:latin typeface="Arial" charset="0"/>
        </a:defRPr>
      </a:lvl7pPr>
      <a:lvl8pPr marL="1371600" algn="l" rtl="0" eaLnBrk="1" fontAlgn="base" hangingPunct="1">
        <a:spcBef>
          <a:spcPct val="0"/>
        </a:spcBef>
        <a:spcAft>
          <a:spcPct val="0"/>
        </a:spcAft>
        <a:defRPr sz="3200">
          <a:solidFill>
            <a:srgbClr val="005AB4"/>
          </a:solidFill>
          <a:latin typeface="Arial" charset="0"/>
        </a:defRPr>
      </a:lvl8pPr>
      <a:lvl9pPr marL="1828800" algn="l" rtl="0" eaLnBrk="1" fontAlgn="base" hangingPunct="1">
        <a:spcBef>
          <a:spcPct val="0"/>
        </a:spcBef>
        <a:spcAft>
          <a:spcPct val="0"/>
        </a:spcAft>
        <a:defRPr sz="3200">
          <a:solidFill>
            <a:srgbClr val="005AB4"/>
          </a:solidFill>
          <a:latin typeface="Arial" charset="0"/>
        </a:defRPr>
      </a:lvl9pPr>
    </p:titleStyle>
    <p:bodyStyle>
      <a:lvl1pPr marL="342900" indent="-342900" algn="l" rtl="0" eaLnBrk="1" fontAlgn="base" hangingPunct="1">
        <a:spcBef>
          <a:spcPct val="20000"/>
        </a:spcBef>
        <a:spcAft>
          <a:spcPct val="0"/>
        </a:spcAft>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bwMode="auto">
          <a:xfrm>
            <a:off x="350838" y="914400"/>
            <a:ext cx="8431212"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Cliquez pour modifier les styles du texte du masque</a:t>
            </a:r>
          </a:p>
          <a:p>
            <a:pPr lvl="1"/>
            <a:r>
              <a:rPr lang="en-US" altLang="fr-FR"/>
              <a:t>Deuxième niveau</a:t>
            </a:r>
          </a:p>
          <a:p>
            <a:pPr lvl="2"/>
            <a:r>
              <a:rPr lang="en-US" altLang="fr-FR"/>
              <a:t>Troisième niveau</a:t>
            </a:r>
          </a:p>
          <a:p>
            <a:pPr lvl="3"/>
            <a:r>
              <a:rPr lang="en-US" altLang="fr-FR"/>
              <a:t>Quatrième niveau</a:t>
            </a:r>
          </a:p>
          <a:p>
            <a:pPr lvl="4"/>
            <a:r>
              <a:rPr lang="en-US" altLang="fr-FR"/>
              <a:t>Cinquième niveau</a:t>
            </a:r>
          </a:p>
        </p:txBody>
      </p:sp>
      <p:sp>
        <p:nvSpPr>
          <p:cNvPr id="8195" name="Rectangle 3"/>
          <p:cNvSpPr>
            <a:spLocks noGrp="1" noChangeArrowheads="1"/>
          </p:cNvSpPr>
          <p:nvPr>
            <p:ph type="title"/>
          </p:nvPr>
        </p:nvSpPr>
        <p:spPr bwMode="auto">
          <a:xfrm>
            <a:off x="214313" y="73025"/>
            <a:ext cx="8229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Cliquez pour modifier le style du titre</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b" anchorCtr="1" compatLnSpc="1">
            <a:prstTxWarp prst="textNoShape">
              <a:avLst/>
            </a:prstTxWarp>
          </a:bodyPr>
          <a:lstStyle>
            <a:lvl1pPr fontAlgn="base">
              <a:spcBef>
                <a:spcPct val="0"/>
              </a:spcBef>
              <a:spcAft>
                <a:spcPct val="0"/>
              </a:spcAft>
              <a:defRPr>
                <a:solidFill>
                  <a:srgbClr val="005AB4"/>
                </a:solidFill>
                <a:latin typeface="+mn-lt"/>
              </a:defRPr>
            </a:lvl1pPr>
          </a:lstStyle>
          <a:p>
            <a:pPr>
              <a:defRPr/>
            </a:pPr>
            <a:endParaRPr lang="en-US"/>
          </a:p>
        </p:txBody>
      </p:sp>
      <p:sp>
        <p:nvSpPr>
          <p:cNvPr id="8197" name="Rectangle 5"/>
          <p:cNvSpPr>
            <a:spLocks noGrp="1" noChangeArrowheads="1"/>
          </p:cNvSpPr>
          <p:nvPr>
            <p:ph type="ftr" sz="quarter" idx="3"/>
          </p:nvPr>
        </p:nvSpPr>
        <p:spPr bwMode="auto">
          <a:xfrm>
            <a:off x="3124200" y="6200775"/>
            <a:ext cx="2895600" cy="476250"/>
          </a:xfrm>
          <a:prstGeom prst="rect">
            <a:avLst/>
          </a:prstGeom>
          <a:noFill/>
          <a:ln w="9525">
            <a:noFill/>
            <a:miter lim="800000"/>
            <a:headEnd/>
            <a:tailEnd/>
          </a:ln>
        </p:spPr>
        <p:txBody>
          <a:bodyPr vert="horz" wrap="square" lIns="91440" tIns="45720" rIns="91440" bIns="45720" numCol="1" anchor="b" anchorCtr="1" compatLnSpc="1">
            <a:prstTxWarp prst="textNoShape">
              <a:avLst/>
            </a:prstTxWarp>
          </a:bodyPr>
          <a:lstStyle>
            <a:lvl1pPr algn="ctr" fontAlgn="base">
              <a:spcBef>
                <a:spcPct val="0"/>
              </a:spcBef>
              <a:spcAft>
                <a:spcPct val="0"/>
              </a:spcAft>
              <a:defRPr>
                <a:solidFill>
                  <a:srgbClr val="005AB4"/>
                </a:solidFill>
                <a:latin typeface="+mn-lt"/>
              </a:defRPr>
            </a:lvl1pPr>
          </a:lstStyle>
          <a:p>
            <a:pPr>
              <a:defRPr/>
            </a:pPr>
            <a:r>
              <a:rPr lang="en-US"/>
              <a:t>Devenir un pro de Microsoft Office System 2007</a:t>
            </a: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b" anchorCtr="1" compatLnSpc="1">
            <a:prstTxWarp prst="textNoShape">
              <a:avLst/>
            </a:prstTxWarp>
          </a:bodyPr>
          <a:lstStyle>
            <a:lvl1pPr algn="r" fontAlgn="base">
              <a:spcBef>
                <a:spcPct val="0"/>
              </a:spcBef>
              <a:spcAft>
                <a:spcPct val="0"/>
              </a:spcAft>
              <a:defRPr>
                <a:solidFill>
                  <a:srgbClr val="005AB4"/>
                </a:solidFill>
                <a:latin typeface="+mn-lt"/>
              </a:defRPr>
            </a:lvl1pPr>
          </a:lstStyle>
          <a:p>
            <a:pPr>
              <a:defRPr/>
            </a:pPr>
            <a:r>
              <a:rPr lang="en-US"/>
              <a:t>‹#›</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med">
    <p:wipe dir="d"/>
  </p:transition>
  <p:hf sldNum="0" hdr="0" ftr="0" dt="0"/>
  <p:txStyles>
    <p:titleStyle>
      <a:lvl1pPr algn="l" rtl="0" eaLnBrk="0" fontAlgn="base" hangingPunct="0">
        <a:spcBef>
          <a:spcPct val="0"/>
        </a:spcBef>
        <a:spcAft>
          <a:spcPct val="0"/>
        </a:spcAft>
        <a:defRPr sz="3200" kern="1200">
          <a:solidFill>
            <a:srgbClr val="005AB4"/>
          </a:solidFill>
          <a:latin typeface="+mj-lt"/>
          <a:ea typeface="+mj-ea"/>
          <a:cs typeface="+mj-cs"/>
        </a:defRPr>
      </a:lvl1pPr>
      <a:lvl2pPr algn="l" rtl="0" eaLnBrk="0" fontAlgn="base" hangingPunct="0">
        <a:spcBef>
          <a:spcPct val="0"/>
        </a:spcBef>
        <a:spcAft>
          <a:spcPct val="0"/>
        </a:spcAft>
        <a:defRPr sz="3200">
          <a:solidFill>
            <a:srgbClr val="005AB4"/>
          </a:solidFill>
          <a:latin typeface="Arial" charset="0"/>
        </a:defRPr>
      </a:lvl2pPr>
      <a:lvl3pPr algn="l" rtl="0" eaLnBrk="0" fontAlgn="base" hangingPunct="0">
        <a:spcBef>
          <a:spcPct val="0"/>
        </a:spcBef>
        <a:spcAft>
          <a:spcPct val="0"/>
        </a:spcAft>
        <a:defRPr sz="3200">
          <a:solidFill>
            <a:srgbClr val="005AB4"/>
          </a:solidFill>
          <a:latin typeface="Arial" charset="0"/>
        </a:defRPr>
      </a:lvl3pPr>
      <a:lvl4pPr algn="l" rtl="0" eaLnBrk="0" fontAlgn="base" hangingPunct="0">
        <a:spcBef>
          <a:spcPct val="0"/>
        </a:spcBef>
        <a:spcAft>
          <a:spcPct val="0"/>
        </a:spcAft>
        <a:defRPr sz="3200">
          <a:solidFill>
            <a:srgbClr val="005AB4"/>
          </a:solidFill>
          <a:latin typeface="Arial" charset="0"/>
        </a:defRPr>
      </a:lvl4pPr>
      <a:lvl5pPr algn="l" rtl="0" eaLnBrk="0" fontAlgn="base" hangingPunct="0">
        <a:spcBef>
          <a:spcPct val="0"/>
        </a:spcBef>
        <a:spcAft>
          <a:spcPct val="0"/>
        </a:spcAft>
        <a:defRPr sz="3200">
          <a:solidFill>
            <a:srgbClr val="005AB4"/>
          </a:solidFill>
          <a:latin typeface="Arial" charset="0"/>
        </a:defRPr>
      </a:lvl5pPr>
      <a:lvl6pPr marL="457200" algn="l" rtl="0" eaLnBrk="0" fontAlgn="base" hangingPunct="0">
        <a:spcBef>
          <a:spcPct val="0"/>
        </a:spcBef>
        <a:spcAft>
          <a:spcPct val="0"/>
        </a:spcAft>
        <a:defRPr sz="3200">
          <a:solidFill>
            <a:srgbClr val="005AB4"/>
          </a:solidFill>
          <a:latin typeface="Arial" charset="0"/>
        </a:defRPr>
      </a:lvl6pPr>
      <a:lvl7pPr marL="914400" algn="l" rtl="0" eaLnBrk="0" fontAlgn="base" hangingPunct="0">
        <a:spcBef>
          <a:spcPct val="0"/>
        </a:spcBef>
        <a:spcAft>
          <a:spcPct val="0"/>
        </a:spcAft>
        <a:defRPr sz="3200">
          <a:solidFill>
            <a:srgbClr val="005AB4"/>
          </a:solidFill>
          <a:latin typeface="Arial" charset="0"/>
        </a:defRPr>
      </a:lvl7pPr>
      <a:lvl8pPr marL="1371600" algn="l" rtl="0" eaLnBrk="0" fontAlgn="base" hangingPunct="0">
        <a:spcBef>
          <a:spcPct val="0"/>
        </a:spcBef>
        <a:spcAft>
          <a:spcPct val="0"/>
        </a:spcAft>
        <a:defRPr sz="3200">
          <a:solidFill>
            <a:srgbClr val="005AB4"/>
          </a:solidFill>
          <a:latin typeface="Arial" charset="0"/>
        </a:defRPr>
      </a:lvl8pPr>
      <a:lvl9pPr marL="1828800" algn="l" rtl="0" eaLnBrk="0" fontAlgn="base" hangingPunct="0">
        <a:spcBef>
          <a:spcPct val="0"/>
        </a:spcBef>
        <a:spcAft>
          <a:spcPct val="0"/>
        </a:spcAft>
        <a:defRPr sz="3200">
          <a:solidFill>
            <a:srgbClr val="005AB4"/>
          </a:solidFill>
          <a:latin typeface="Arial" charset="0"/>
        </a:defRPr>
      </a:lvl9pPr>
    </p:titleStyle>
    <p:bodyStyle>
      <a:lvl1pPr marL="342900" indent="-342900" algn="l" rtl="0" eaLnBrk="0" fontAlgn="base" hangingPunct="0">
        <a:spcBef>
          <a:spcPct val="20000"/>
        </a:spcBef>
        <a:spcAft>
          <a:spcPct val="0"/>
        </a:spcAft>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file:///C:\Powerpoint\CAP.pdf" TargetMode="External"/><Relationship Id="rId5" Type="http://schemas.openxmlformats.org/officeDocument/2006/relationships/hyperlink" Target="file:///C:\Powerpoint\Plan%20strat&#233;gique.pdf"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file:///C:\Powerpoint\CAP%20en%20math&#233;matiques.pdf"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file:///C:\Powerpoint\Janvier%202014.pdf" TargetMode="External"/><Relationship Id="rId4" Type="http://schemas.openxmlformats.org/officeDocument/2006/relationships/hyperlink" Target="file:///C:\Powerpoint\Carnet%20de%20bord.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file:///C:\Powerpoint\Carnet%20de%20bord.jp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file:///C:\Powerpoint\Ao&#251;t%202015.pdf" TargetMode="External"/><Relationship Id="rId4" Type="http://schemas.openxmlformats.org/officeDocument/2006/relationships/hyperlink" Target="file:///C:\Powerpoint\F&#233;vrier%202015.pdf"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file:///C:\Powerpoint\2016-2017.PNG" TargetMode="External"/><Relationship Id="rId3" Type="http://schemas.openxmlformats.org/officeDocument/2006/relationships/hyperlink" Target="file:///C:\Powerpoint\Carnet%20de%20bord.jpg" TargetMode="External"/><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file:///C:\Powerpoint\Janvier%202017.PNG" TargetMode="External"/><Relationship Id="rId5" Type="http://schemas.openxmlformats.org/officeDocument/2006/relationships/hyperlink" Target="file:///C:\Powerpoint\F&#233;vrier%202016.pdf" TargetMode="External"/><Relationship Id="rId10" Type="http://schemas.openxmlformats.org/officeDocument/2006/relationships/hyperlink" Target="file:///C:\Powerpoint\Groupe%20d'analyse.pdf" TargetMode="External"/><Relationship Id="rId4" Type="http://schemas.openxmlformats.org/officeDocument/2006/relationships/hyperlink" Target="file:///C:\Powerpoint\Avril%202016.pdf" TargetMode="External"/><Relationship Id="rId9" Type="http://schemas.openxmlformats.org/officeDocument/2006/relationships/hyperlink" Target="file:///C:\Powerpoint\Janvier%202017.pdf"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ved=0ahUKEwisjonz76nTAhVC4IMKHR7jDwMQjRwIBw&amp;url=http://celinealbarracin.com/25-questions-pour-definir-sa-strategie-sur-les-reseaux-sociaux/&amp;psig=AFQjCNGYlmQAkIB-wI3NXStsl8cRunRPbA&amp;ust=1492462923532308&amp;cad=rjt"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file:///C:\Powerpoint\Vers%20une%20culture%20de%20gestion%20en%20appui%20&#224;%20la%20r&#233;ussite%20des%20&#233;l&#232;ves.pdf"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idx="4294967295"/>
          </p:nvPr>
        </p:nvSpPr>
        <p:spPr>
          <a:xfrm>
            <a:off x="1371600" y="2092326"/>
            <a:ext cx="6919912" cy="1171380"/>
          </a:xfrm>
        </p:spPr>
        <p:txBody>
          <a:bodyPr/>
          <a:lstStyle/>
          <a:p>
            <a:pPr algn="ctr" eaLnBrk="1" hangingPunct="1"/>
            <a:r>
              <a:rPr lang="fr-FR" altLang="fr-FR" b="1">
                <a:solidFill>
                  <a:srgbClr val="FFC000"/>
                </a:solidFill>
                <a:latin typeface="+mn-lt"/>
                <a:cs typeface="Times New Roman" panose="02020603050405020304" pitchFamily="18" charset="0"/>
              </a:rPr>
              <a:t/>
            </a:r>
            <a:br>
              <a:rPr lang="fr-FR" altLang="fr-FR" b="1">
                <a:solidFill>
                  <a:srgbClr val="FFC000"/>
                </a:solidFill>
                <a:latin typeface="+mn-lt"/>
                <a:cs typeface="Times New Roman" panose="02020603050405020304" pitchFamily="18" charset="0"/>
              </a:rPr>
            </a:br>
            <a:r>
              <a:rPr lang="fr-FR" altLang="fr-FR" b="1">
                <a:solidFill>
                  <a:srgbClr val="FFC000"/>
                </a:solidFill>
                <a:latin typeface="+mn-lt"/>
                <a:cs typeface="Times New Roman" panose="02020603050405020304" pitchFamily="18" charset="0"/>
              </a:rPr>
              <a:t>Développement professionnel du manager éducatif</a:t>
            </a:r>
            <a:r>
              <a:rPr lang="fr-FR" altLang="fr-FR" sz="4400">
                <a:solidFill>
                  <a:schemeClr val="tx1"/>
                </a:solidFill>
              </a:rPr>
              <a:t/>
            </a:r>
            <a:br>
              <a:rPr lang="fr-FR" altLang="fr-FR" sz="4400">
                <a:solidFill>
                  <a:schemeClr val="tx1"/>
                </a:solidFill>
              </a:rPr>
            </a:br>
            <a:r>
              <a:rPr lang="fr-FR" altLang="fr-FR" sz="4400">
                <a:solidFill>
                  <a:schemeClr val="tx1"/>
                </a:solidFill>
                <a:cs typeface="Tahoma" pitchFamily="34" charset="0"/>
              </a:rPr>
              <a:t> </a:t>
            </a:r>
          </a:p>
        </p:txBody>
      </p:sp>
      <p:sp>
        <p:nvSpPr>
          <p:cNvPr id="8195" name="Rectangle 3"/>
          <p:cNvSpPr>
            <a:spLocks noGrp="1" noChangeArrowheads="1"/>
          </p:cNvSpPr>
          <p:nvPr>
            <p:ph type="subTitle" idx="4294967295"/>
          </p:nvPr>
        </p:nvSpPr>
        <p:spPr>
          <a:xfrm>
            <a:off x="1008782" y="3704891"/>
            <a:ext cx="7663375" cy="752622"/>
          </a:xfrm>
        </p:spPr>
        <p:txBody>
          <a:bodyPr/>
          <a:lstStyle/>
          <a:p>
            <a:pPr marL="0" indent="0" algn="ctr" eaLnBrk="1" hangingPunct="1">
              <a:buFontTx/>
              <a:buNone/>
            </a:pPr>
            <a:r>
              <a:rPr lang="fr-FR" altLang="fr-FR" sz="2400" b="1">
                <a:solidFill>
                  <a:schemeClr val="bg1"/>
                </a:solidFill>
                <a:cs typeface="Times New Roman" panose="02020603050405020304" pitchFamily="18" charset="0"/>
              </a:rPr>
              <a:t>Bernard Dufourd, Julie Laberge et Fernand Paré</a:t>
            </a:r>
          </a:p>
          <a:p>
            <a:pPr marL="0" indent="0" algn="ctr" eaLnBrk="1" hangingPunct="1">
              <a:buFontTx/>
              <a:buNone/>
            </a:pPr>
            <a:endParaRPr lang="fr-FR" altLang="fr-FR" sz="3200" b="1">
              <a:solidFill>
                <a:schemeClr val="bg1"/>
              </a:solidFill>
              <a:latin typeface="Times New Roman" panose="02020603050405020304" pitchFamily="18" charset="0"/>
              <a:cs typeface="Times New Roman" panose="02020603050405020304" pitchFamily="18" charset="0"/>
            </a:endParaRPr>
          </a:p>
        </p:txBody>
      </p:sp>
      <p:sp>
        <p:nvSpPr>
          <p:cNvPr id="11"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006158" tIns="45720" rIns="91440" bIns="45720" numCol="1" anchor="ctr" anchorCtr="0" compatLnSpc="1">
            <a:prstTxWarp prst="textNoShape">
              <a:avLst/>
            </a:prstTxWarp>
            <a:spAutoFit/>
          </a:bodyPr>
          <a:lstStyle/>
          <a:p>
            <a:endParaRPr lang="fr-CA"/>
          </a:p>
        </p:txBody>
      </p:sp>
      <p:sp>
        <p:nvSpPr>
          <p:cNvPr id="12" name="Rectangle 9"/>
          <p:cNvSpPr>
            <a:spLocks noChangeArrowheads="1"/>
          </p:cNvSpPr>
          <p:nvPr/>
        </p:nvSpPr>
        <p:spPr bwMode="auto">
          <a:xfrm>
            <a:off x="2241177" y="827985"/>
            <a:ext cx="6131858" cy="10618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1" u="none" strike="noStrike" cap="none" normalizeH="0" baseline="0">
                <a:ln>
                  <a:noFill/>
                </a:ln>
                <a:solidFill>
                  <a:schemeClr val="tx1"/>
                </a:solidFill>
                <a:effectLst/>
                <a:latin typeface="Times New Roman" pitchFamily="18" charset="0"/>
                <a:ea typeface="Times"/>
                <a:cs typeface="Times New Roman" pitchFamily="18" charset="0"/>
              </a:rPr>
              <a:t>Commission scolaire des Draveurs</a:t>
            </a:r>
            <a:endParaRPr kumimoji="0" lang="fr-CA" altLang="fr-FR" sz="3200" b="0" i="1" u="none" strike="noStrike" cap="none" normalizeH="0" baseline="0">
              <a:ln>
                <a:noFill/>
              </a:ln>
              <a:solidFill>
                <a:srgbClr val="3333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1" u="none" strike="noStrike" cap="none" normalizeH="0" baseline="0">
                <a:ln>
                  <a:noFill/>
                </a:ln>
                <a:solidFill>
                  <a:srgbClr val="0000FF"/>
                </a:solidFill>
                <a:effectLst/>
                <a:latin typeface="Times New Roman" pitchFamily="18" charset="0"/>
                <a:cs typeface="Times New Roman" pitchFamily="18" charset="0"/>
              </a:rPr>
              <a:t>Découvrir, grandir, devenir</a:t>
            </a:r>
            <a:endParaRPr kumimoji="0" lang="fr-CA" altLang="fr-FR" sz="1600" b="0" i="1" u="none" strike="noStrike" cap="none" normalizeH="0" baseline="0">
              <a:ln>
                <a:noFill/>
              </a:ln>
              <a:solidFill>
                <a:srgbClr val="3333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altLang="fr-FR" sz="1800" b="0" i="0" u="none" strike="noStrike" cap="none" normalizeH="0" baseline="0">
              <a:ln>
                <a:noFill/>
              </a:ln>
              <a:solidFill>
                <a:schemeClr val="tx1"/>
              </a:solidFill>
              <a:effectLst/>
              <a:latin typeface="Arial" pitchFamily="34" charset="0"/>
            </a:endParaRPr>
          </a:p>
        </p:txBody>
      </p:sp>
      <p:sp>
        <p:nvSpPr>
          <p:cNvPr id="3" name="TextBox 2"/>
          <p:cNvSpPr txBox="1"/>
          <p:nvPr/>
        </p:nvSpPr>
        <p:spPr>
          <a:xfrm>
            <a:off x="1371600" y="5183459"/>
            <a:ext cx="6471139" cy="1323439"/>
          </a:xfrm>
          <a:prstGeom prst="rect">
            <a:avLst/>
          </a:prstGeom>
          <a:noFill/>
        </p:spPr>
        <p:txBody>
          <a:bodyPr wrap="square" rtlCol="0">
            <a:spAutoFit/>
          </a:bodyPr>
          <a:lstStyle/>
          <a:p>
            <a:pPr algn="ctr"/>
            <a:r>
              <a:rPr lang="fr-CA" sz="2000" i="1">
                <a:ln w="0"/>
                <a:gradFill>
                  <a:gsLst>
                    <a:gs pos="21000">
                      <a:srgbClr val="53575C"/>
                    </a:gs>
                    <a:gs pos="88000">
                      <a:srgbClr val="C5C7CA"/>
                    </a:gs>
                  </a:gsLst>
                  <a:lin ang="5400000"/>
                </a:gradFill>
              </a:rPr>
              <a:t>Congrès ADIGECS 2017</a:t>
            </a:r>
          </a:p>
          <a:p>
            <a:pPr algn="ctr"/>
            <a:r>
              <a:rPr lang="fr-CA" sz="2000" i="1">
                <a:ln w="0"/>
                <a:gradFill>
                  <a:gsLst>
                    <a:gs pos="21000">
                      <a:srgbClr val="53575C"/>
                    </a:gs>
                    <a:gs pos="88000">
                      <a:srgbClr val="C5C7CA"/>
                    </a:gs>
                  </a:gsLst>
                  <a:lin ang="5400000"/>
                </a:gradFill>
              </a:rPr>
              <a:t>La collaboration professionnelle au service de la réussite</a:t>
            </a:r>
          </a:p>
          <a:p>
            <a:pPr algn="ctr"/>
            <a:r>
              <a:rPr lang="fr-CA" sz="2000" i="1">
                <a:ln w="0"/>
                <a:gradFill>
                  <a:gsLst>
                    <a:gs pos="21000">
                      <a:srgbClr val="53575C"/>
                    </a:gs>
                    <a:gs pos="88000">
                      <a:srgbClr val="C5C7CA"/>
                    </a:gs>
                  </a:gsLst>
                  <a:lin ang="5400000"/>
                </a:gradFill>
              </a:rPr>
              <a:t>18 et 19 mai 2017</a:t>
            </a:r>
            <a:endParaRPr lang="en-CA" sz="2000" i="1">
              <a:ln w="0"/>
              <a:gradFill>
                <a:gsLst>
                  <a:gs pos="21000">
                    <a:srgbClr val="53575C"/>
                  </a:gs>
                  <a:gs pos="88000">
                    <a:srgbClr val="C5C7CA"/>
                  </a:gs>
                </a:gsLst>
                <a:lin ang="5400000"/>
              </a:gra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6694" y="827985"/>
            <a:ext cx="1015627" cy="722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4"/>
          <p:cNvSpPr>
            <a:spLocks noGrp="1" noChangeArrowheads="1"/>
          </p:cNvSpPr>
          <p:nvPr>
            <p:ph type="title" idx="4294967295"/>
          </p:nvPr>
        </p:nvSpPr>
        <p:spPr>
          <a:xfrm>
            <a:off x="231775" y="73025"/>
            <a:ext cx="8229600" cy="609600"/>
          </a:xfrm>
        </p:spPr>
        <p:txBody>
          <a:bodyPr/>
          <a:lstStyle/>
          <a:p>
            <a:pPr eaLnBrk="1" hangingPunct="1"/>
            <a:r>
              <a:rPr lang="fr-FR" altLang="fr-FR" sz="2200"/>
              <a:t>Évolution dans le temps</a:t>
            </a:r>
          </a:p>
        </p:txBody>
      </p:sp>
      <p:sp>
        <p:nvSpPr>
          <p:cNvPr id="14340" name="Rectangle 5"/>
          <p:cNvSpPr>
            <a:spLocks noChangeArrowheads="1"/>
          </p:cNvSpPr>
          <p:nvPr/>
        </p:nvSpPr>
        <p:spPr bwMode="auto">
          <a:xfrm>
            <a:off x="1491175" y="828675"/>
            <a:ext cx="7357403" cy="5101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endParaRPr lang="fr-FR" altLang="fr-FR" sz="2200"/>
          </a:p>
        </p:txBody>
      </p:sp>
      <p:sp>
        <p:nvSpPr>
          <p:cNvPr id="4" name="ZoneTexte 3"/>
          <p:cNvSpPr txBox="1"/>
          <p:nvPr/>
        </p:nvSpPr>
        <p:spPr>
          <a:xfrm>
            <a:off x="150919" y="793164"/>
            <a:ext cx="8806649" cy="5243652"/>
          </a:xfrm>
          <a:prstGeom prst="rect">
            <a:avLst/>
          </a:prstGeom>
          <a:solidFill>
            <a:schemeClr val="bg1"/>
          </a:solidFill>
        </p:spPr>
        <p:txBody>
          <a:bodyPr wrap="square" rtlCol="0">
            <a:spAutoFit/>
          </a:bodyPr>
          <a:lstStyle/>
          <a:p>
            <a:endParaRPr lang="fr-CA"/>
          </a:p>
        </p:txBody>
      </p:sp>
      <p:sp>
        <p:nvSpPr>
          <p:cNvPr id="2" name="Flèche droite 1"/>
          <p:cNvSpPr/>
          <p:nvPr/>
        </p:nvSpPr>
        <p:spPr>
          <a:xfrm>
            <a:off x="395054" y="3293616"/>
            <a:ext cx="8384962" cy="497149"/>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CA"/>
          </a:p>
        </p:txBody>
      </p:sp>
      <p:sp>
        <p:nvSpPr>
          <p:cNvPr id="3" name="Organigramme : Connecteur 2"/>
          <p:cNvSpPr/>
          <p:nvPr/>
        </p:nvSpPr>
        <p:spPr>
          <a:xfrm>
            <a:off x="623655" y="3431635"/>
            <a:ext cx="226383" cy="2286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a:solidFill>
                  <a:srgbClr val="92D050"/>
                </a:solidFill>
              </a:ln>
              <a:solidFill>
                <a:srgbClr val="92D050"/>
              </a:solidFill>
            </a:endParaRPr>
          </a:p>
        </p:txBody>
      </p:sp>
      <p:sp>
        <p:nvSpPr>
          <p:cNvPr id="11" name="Organigramme : Connecteur 10"/>
          <p:cNvSpPr/>
          <p:nvPr/>
        </p:nvSpPr>
        <p:spPr>
          <a:xfrm>
            <a:off x="2584894" y="3424977"/>
            <a:ext cx="210134" cy="235258"/>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a:solidFill>
                  <a:srgbClr val="92D050"/>
                </a:solidFill>
              </a:ln>
              <a:solidFill>
                <a:srgbClr val="92D050"/>
              </a:solidFill>
            </a:endParaRPr>
          </a:p>
        </p:txBody>
      </p:sp>
      <p:sp>
        <p:nvSpPr>
          <p:cNvPr id="12" name="Organigramme : Connecteur 11"/>
          <p:cNvSpPr/>
          <p:nvPr/>
        </p:nvSpPr>
        <p:spPr>
          <a:xfrm>
            <a:off x="4715934" y="3431635"/>
            <a:ext cx="220955" cy="2286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a:solidFill>
                  <a:srgbClr val="92D050"/>
                </a:solidFill>
              </a:ln>
              <a:solidFill>
                <a:srgbClr val="92D050"/>
              </a:solidFill>
            </a:endParaRPr>
          </a:p>
        </p:txBody>
      </p:sp>
      <p:sp>
        <p:nvSpPr>
          <p:cNvPr id="13" name="Organigramme : Connecteur 12"/>
          <p:cNvSpPr/>
          <p:nvPr/>
        </p:nvSpPr>
        <p:spPr>
          <a:xfrm>
            <a:off x="7335504" y="3431635"/>
            <a:ext cx="228271" cy="2286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a:solidFill>
                  <a:srgbClr val="92D050"/>
                </a:solidFill>
              </a:ln>
              <a:solidFill>
                <a:srgbClr val="92D050"/>
              </a:solidFill>
            </a:endParaRPr>
          </a:p>
        </p:txBody>
      </p:sp>
      <p:sp>
        <p:nvSpPr>
          <p:cNvPr id="5" name="Rectangle à coins arrondis 4"/>
          <p:cNvSpPr/>
          <p:nvPr/>
        </p:nvSpPr>
        <p:spPr>
          <a:xfrm>
            <a:off x="623654" y="932155"/>
            <a:ext cx="2310931" cy="2110051"/>
          </a:xfrm>
          <a:prstGeom prst="wedgeRoundRectCallout">
            <a:avLst>
              <a:gd name="adj1" fmla="val -36254"/>
              <a:gd name="adj2" fmla="val 76210"/>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A"/>
          </a:p>
        </p:txBody>
      </p:sp>
      <p:sp>
        <p:nvSpPr>
          <p:cNvPr id="16" name="ZoneTexte 15"/>
          <p:cNvSpPr txBox="1"/>
          <p:nvPr/>
        </p:nvSpPr>
        <p:spPr>
          <a:xfrm>
            <a:off x="1163472" y="926280"/>
            <a:ext cx="1231294" cy="338554"/>
          </a:xfrm>
          <a:prstGeom prst="rect">
            <a:avLst/>
          </a:prstGeom>
          <a:noFill/>
        </p:spPr>
        <p:txBody>
          <a:bodyPr wrap="square" rtlCol="0">
            <a:spAutoFit/>
          </a:bodyPr>
          <a:lstStyle/>
          <a:p>
            <a:pPr algn="ctr"/>
            <a:r>
              <a:rPr lang="fr-CA" sz="1600" b="1">
                <a:solidFill>
                  <a:schemeClr val="tx2"/>
                </a:solidFill>
              </a:rPr>
              <a:t>Mai 2012</a:t>
            </a:r>
          </a:p>
        </p:txBody>
      </p:sp>
      <p:sp>
        <p:nvSpPr>
          <p:cNvPr id="17" name="Rectangle à coins arrondis 16"/>
          <p:cNvSpPr/>
          <p:nvPr/>
        </p:nvSpPr>
        <p:spPr>
          <a:xfrm flipV="1">
            <a:off x="2428490" y="3922625"/>
            <a:ext cx="2356005" cy="1858627"/>
          </a:xfrm>
          <a:prstGeom prst="wedgeRoundRectCallout">
            <a:avLst>
              <a:gd name="adj1" fmla="val -31527"/>
              <a:gd name="adj2" fmla="val 66656"/>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A"/>
          </a:p>
        </p:txBody>
      </p:sp>
      <p:sp>
        <p:nvSpPr>
          <p:cNvPr id="19" name="Rectangle à coins arrondis 18"/>
          <p:cNvSpPr/>
          <p:nvPr/>
        </p:nvSpPr>
        <p:spPr>
          <a:xfrm>
            <a:off x="4590742" y="932155"/>
            <a:ext cx="2306111" cy="2110051"/>
          </a:xfrm>
          <a:prstGeom prst="wedgeRoundRectCallout">
            <a:avLst>
              <a:gd name="adj1" fmla="val -30741"/>
              <a:gd name="adj2" fmla="val 6775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A"/>
          </a:p>
        </p:txBody>
      </p:sp>
      <p:pic>
        <p:nvPicPr>
          <p:cNvPr id="23" name="Image 2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3839" y="1258959"/>
            <a:ext cx="1816122" cy="1661983"/>
          </a:xfrm>
          <a:prstGeom prst="rect">
            <a:avLst/>
          </a:prstGeom>
        </p:spPr>
      </p:pic>
      <p:sp>
        <p:nvSpPr>
          <p:cNvPr id="29" name="Rectangle à coins arrondis 28"/>
          <p:cNvSpPr/>
          <p:nvPr/>
        </p:nvSpPr>
        <p:spPr>
          <a:xfrm flipV="1">
            <a:off x="6442452" y="3916388"/>
            <a:ext cx="2337564" cy="1905343"/>
          </a:xfrm>
          <a:prstGeom prst="wedgeRoundRectCallout">
            <a:avLst>
              <a:gd name="adj1" fmla="val -16336"/>
              <a:gd name="adj2" fmla="val 65339"/>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A"/>
          </a:p>
        </p:txBody>
      </p:sp>
      <p:pic>
        <p:nvPicPr>
          <p:cNvPr id="30" name="Image 2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84495" y="1289193"/>
            <a:ext cx="1960621" cy="1601514"/>
          </a:xfrm>
          <a:prstGeom prst="rect">
            <a:avLst/>
          </a:prstGeom>
        </p:spPr>
      </p:pic>
      <p:sp>
        <p:nvSpPr>
          <p:cNvPr id="31" name="ZoneTexte 12"/>
          <p:cNvSpPr txBox="1"/>
          <p:nvPr/>
        </p:nvSpPr>
        <p:spPr>
          <a:xfrm>
            <a:off x="4936889" y="932155"/>
            <a:ext cx="1720030"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CA" sz="1600" b="1">
                <a:solidFill>
                  <a:schemeClr val="tx2"/>
                </a:solidFill>
              </a:rPr>
              <a:t>Janvier 2013</a:t>
            </a:r>
          </a:p>
        </p:txBody>
      </p:sp>
      <p:sp>
        <p:nvSpPr>
          <p:cNvPr id="35" name="ZoneTexte 34"/>
          <p:cNvSpPr txBox="1"/>
          <p:nvPr/>
        </p:nvSpPr>
        <p:spPr>
          <a:xfrm>
            <a:off x="2428489" y="4005849"/>
            <a:ext cx="2356005" cy="1754326"/>
          </a:xfrm>
          <a:prstGeom prst="rect">
            <a:avLst/>
          </a:prstGeom>
          <a:noFill/>
        </p:spPr>
        <p:txBody>
          <a:bodyPr wrap="square" rtlCol="0">
            <a:spAutoFit/>
          </a:bodyPr>
          <a:lstStyle/>
          <a:p>
            <a:pPr algn="ctr"/>
            <a:r>
              <a:rPr lang="fr-CA" sz="1600" b="1">
                <a:solidFill>
                  <a:schemeClr val="tx2"/>
                </a:solidFill>
              </a:rPr>
              <a:t>Juin 2012</a:t>
            </a:r>
          </a:p>
          <a:p>
            <a:pPr algn="ctr"/>
            <a:endParaRPr lang="fr-CA" sz="1400" b="1">
              <a:solidFill>
                <a:schemeClr val="tx2"/>
              </a:solidFill>
            </a:endParaRPr>
          </a:p>
          <a:p>
            <a:pPr algn="ctr"/>
            <a:r>
              <a:rPr lang="fr-CA" sz="1600">
                <a:solidFill>
                  <a:schemeClr val="tx2"/>
                </a:solidFill>
              </a:rPr>
              <a:t>Taux de diplomation</a:t>
            </a:r>
          </a:p>
          <a:p>
            <a:pPr algn="ctr"/>
            <a:r>
              <a:rPr lang="fr-CA" sz="1600" b="1">
                <a:solidFill>
                  <a:schemeClr val="tx2"/>
                </a:solidFill>
              </a:rPr>
              <a:t>65,3 %</a:t>
            </a:r>
          </a:p>
          <a:p>
            <a:pPr algn="ctr"/>
            <a:endParaRPr lang="fr-CA" sz="1400" b="1">
              <a:solidFill>
                <a:schemeClr val="tx2"/>
              </a:solidFill>
            </a:endParaRPr>
          </a:p>
          <a:p>
            <a:pPr algn="ctr"/>
            <a:r>
              <a:rPr lang="fr-CA" sz="1600">
                <a:solidFill>
                  <a:schemeClr val="tx2"/>
                </a:solidFill>
              </a:rPr>
              <a:t>Taux de décrochage</a:t>
            </a:r>
          </a:p>
          <a:p>
            <a:pPr algn="ctr"/>
            <a:r>
              <a:rPr lang="fr-CA" sz="1600" b="1">
                <a:solidFill>
                  <a:schemeClr val="tx2"/>
                </a:solidFill>
              </a:rPr>
              <a:t>20,3 %</a:t>
            </a:r>
          </a:p>
        </p:txBody>
      </p:sp>
      <p:sp>
        <p:nvSpPr>
          <p:cNvPr id="8" name="Bouton d'action : Document 7">
            <a:hlinkClick r:id="rId5" action="ppaction://hlinkfile" highlightClick="1"/>
          </p:cNvPr>
          <p:cNvSpPr/>
          <p:nvPr/>
        </p:nvSpPr>
        <p:spPr>
          <a:xfrm>
            <a:off x="623655" y="3431635"/>
            <a:ext cx="226383" cy="228600"/>
          </a:xfrm>
          <a:prstGeom prst="actionButtonDocumen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Bouton d'action : Document 8">
            <a:hlinkClick r:id="rId6" action="ppaction://hlinkfile" highlightClick="1"/>
          </p:cNvPr>
          <p:cNvSpPr/>
          <p:nvPr/>
        </p:nvSpPr>
        <p:spPr>
          <a:xfrm>
            <a:off x="4715934" y="3431635"/>
            <a:ext cx="220955" cy="228600"/>
          </a:xfrm>
          <a:prstGeom prst="actionButtonDocumen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ZoneTexte 23"/>
          <p:cNvSpPr txBox="1"/>
          <p:nvPr/>
        </p:nvSpPr>
        <p:spPr>
          <a:xfrm>
            <a:off x="6476735" y="4005849"/>
            <a:ext cx="2337562" cy="1815882"/>
          </a:xfrm>
          <a:prstGeom prst="rect">
            <a:avLst/>
          </a:prstGeom>
          <a:noFill/>
        </p:spPr>
        <p:txBody>
          <a:bodyPr wrap="square" rtlCol="0">
            <a:spAutoFit/>
          </a:bodyPr>
          <a:lstStyle/>
          <a:p>
            <a:pPr algn="ctr"/>
            <a:r>
              <a:rPr lang="fr-CA" sz="1600" b="1">
                <a:solidFill>
                  <a:schemeClr val="tx2"/>
                </a:solidFill>
              </a:rPr>
              <a:t>Juin 2013</a:t>
            </a:r>
          </a:p>
          <a:p>
            <a:pPr algn="ctr"/>
            <a:endParaRPr lang="fr-CA" sz="1600" b="1">
              <a:solidFill>
                <a:schemeClr val="tx2"/>
              </a:solidFill>
            </a:endParaRPr>
          </a:p>
          <a:p>
            <a:pPr algn="ctr"/>
            <a:r>
              <a:rPr lang="fr-CA" sz="1600">
                <a:solidFill>
                  <a:schemeClr val="tx2"/>
                </a:solidFill>
              </a:rPr>
              <a:t>Taux de diplomation</a:t>
            </a:r>
          </a:p>
          <a:p>
            <a:pPr algn="ctr"/>
            <a:r>
              <a:rPr lang="fr-CA" sz="1600" b="1">
                <a:solidFill>
                  <a:schemeClr val="tx2"/>
                </a:solidFill>
              </a:rPr>
              <a:t>64,9 %</a:t>
            </a:r>
          </a:p>
          <a:p>
            <a:pPr algn="ctr"/>
            <a:endParaRPr lang="fr-CA" sz="1600" b="1">
              <a:solidFill>
                <a:schemeClr val="tx2"/>
              </a:solidFill>
            </a:endParaRPr>
          </a:p>
          <a:p>
            <a:pPr algn="ctr"/>
            <a:r>
              <a:rPr lang="fr-CA" sz="1600">
                <a:solidFill>
                  <a:schemeClr val="tx2"/>
                </a:solidFill>
              </a:rPr>
              <a:t>Taux de décrochage</a:t>
            </a:r>
          </a:p>
          <a:p>
            <a:pPr algn="ctr"/>
            <a:r>
              <a:rPr lang="fr-CA" sz="1600" b="1">
                <a:solidFill>
                  <a:schemeClr val="tx2"/>
                </a:solidFill>
              </a:rPr>
              <a:t>19,4 </a:t>
            </a:r>
            <a:r>
              <a:rPr lang="fr-CA" sz="1400" b="1">
                <a:solidFill>
                  <a:schemeClr val="tx2"/>
                </a:solidFill>
              </a:rPr>
              <a:t>%</a:t>
            </a:r>
          </a:p>
        </p:txBody>
      </p:sp>
    </p:spTree>
    <p:extLst>
      <p:ext uri="{BB962C8B-B14F-4D97-AF65-F5344CB8AC3E}">
        <p14:creationId xmlns:p14="http://schemas.microsoft.com/office/powerpoint/2010/main" xmlns="" val="170595597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grpId="0" nodeType="clickEffect" nodePh="1">
                                  <p:stCondLst>
                                    <p:cond delay="0"/>
                                  </p:stCondLst>
                                  <p:endCondLst>
                                    <p:cond evt="begin" delay="0">
                                      <p:tn val="32"/>
                                    </p:cond>
                                  </p:endCondLst>
                                  <p:childTnLst>
                                    <p:set>
                                      <p:cBhvr>
                                        <p:cTn id="33" dur="1" fill="hold">
                                          <p:stCondLst>
                                            <p:cond delay="0"/>
                                          </p:stCondLst>
                                        </p:cTn>
                                        <p:tgtEl>
                                          <p:spTgt spid="14340">
                                            <p:txEl>
                                              <p:pRg st="0" end="0"/>
                                            </p:txEl>
                                          </p:spTgt>
                                        </p:tgtEl>
                                        <p:attrNameLst>
                                          <p:attrName>style.visibility</p:attrName>
                                        </p:attrNameLst>
                                      </p:cBhvr>
                                      <p:to>
                                        <p:strVal val="visible"/>
                                      </p:to>
                                    </p:set>
                                    <p:animEffect transition="in" filter="slide(fromTop)">
                                      <p:cBhvr>
                                        <p:cTn id="34" dur="500"/>
                                        <p:tgtEl>
                                          <p:spTgt spid="143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P spid="17" grpId="0" animBg="1"/>
      <p:bldP spid="19" grpId="0" animBg="1"/>
      <p:bldP spid="29" grpId="0" animBg="1"/>
      <p:bldP spid="31" grpId="0"/>
      <p:bldP spid="35"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4"/>
          <p:cNvSpPr>
            <a:spLocks noGrp="1" noChangeArrowheads="1"/>
          </p:cNvSpPr>
          <p:nvPr>
            <p:ph type="title" idx="4294967295"/>
          </p:nvPr>
        </p:nvSpPr>
        <p:spPr>
          <a:xfrm>
            <a:off x="231775" y="73025"/>
            <a:ext cx="8229600" cy="609600"/>
          </a:xfrm>
        </p:spPr>
        <p:txBody>
          <a:bodyPr/>
          <a:lstStyle/>
          <a:p>
            <a:pPr eaLnBrk="1" hangingPunct="1"/>
            <a:r>
              <a:rPr lang="fr-FR" altLang="fr-FR" sz="2200"/>
              <a:t>Évolution dans le temps</a:t>
            </a:r>
          </a:p>
        </p:txBody>
      </p:sp>
      <p:sp>
        <p:nvSpPr>
          <p:cNvPr id="14340" name="Rectangle 5"/>
          <p:cNvSpPr>
            <a:spLocks noChangeArrowheads="1"/>
          </p:cNvSpPr>
          <p:nvPr/>
        </p:nvSpPr>
        <p:spPr bwMode="auto">
          <a:xfrm>
            <a:off x="1491175" y="828675"/>
            <a:ext cx="7357403" cy="5101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endParaRPr lang="fr-FR" altLang="fr-FR" sz="2200"/>
          </a:p>
        </p:txBody>
      </p:sp>
      <p:sp>
        <p:nvSpPr>
          <p:cNvPr id="4" name="ZoneTexte 3"/>
          <p:cNvSpPr txBox="1"/>
          <p:nvPr/>
        </p:nvSpPr>
        <p:spPr>
          <a:xfrm>
            <a:off x="150919" y="793164"/>
            <a:ext cx="8806649" cy="5243652"/>
          </a:xfrm>
          <a:prstGeom prst="rect">
            <a:avLst/>
          </a:prstGeom>
          <a:solidFill>
            <a:schemeClr val="bg1"/>
          </a:solidFill>
        </p:spPr>
        <p:txBody>
          <a:bodyPr wrap="square" rtlCol="0">
            <a:spAutoFit/>
          </a:bodyPr>
          <a:lstStyle/>
          <a:p>
            <a:endParaRPr lang="fr-CA"/>
          </a:p>
        </p:txBody>
      </p:sp>
      <p:sp>
        <p:nvSpPr>
          <p:cNvPr id="2" name="Flèche droite 1"/>
          <p:cNvSpPr/>
          <p:nvPr/>
        </p:nvSpPr>
        <p:spPr>
          <a:xfrm>
            <a:off x="395054" y="3293616"/>
            <a:ext cx="8384962" cy="497149"/>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CA"/>
          </a:p>
        </p:txBody>
      </p:sp>
      <p:sp>
        <p:nvSpPr>
          <p:cNvPr id="3" name="Organigramme : Connecteur 2"/>
          <p:cNvSpPr/>
          <p:nvPr/>
        </p:nvSpPr>
        <p:spPr>
          <a:xfrm>
            <a:off x="623655" y="3431635"/>
            <a:ext cx="226383" cy="2286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a:solidFill>
                  <a:srgbClr val="92D050"/>
                </a:solidFill>
              </a:ln>
              <a:solidFill>
                <a:srgbClr val="92D050"/>
              </a:solidFill>
            </a:endParaRPr>
          </a:p>
        </p:txBody>
      </p:sp>
      <p:sp>
        <p:nvSpPr>
          <p:cNvPr id="11" name="Organigramme : Connecteur 10"/>
          <p:cNvSpPr/>
          <p:nvPr/>
        </p:nvSpPr>
        <p:spPr>
          <a:xfrm>
            <a:off x="2584894" y="3424977"/>
            <a:ext cx="210134" cy="235258"/>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a:solidFill>
                  <a:srgbClr val="92D050"/>
                </a:solidFill>
              </a:ln>
              <a:solidFill>
                <a:srgbClr val="92D050"/>
              </a:solidFill>
            </a:endParaRPr>
          </a:p>
        </p:txBody>
      </p:sp>
      <p:sp>
        <p:nvSpPr>
          <p:cNvPr id="12" name="Organigramme : Connecteur 11"/>
          <p:cNvSpPr/>
          <p:nvPr/>
        </p:nvSpPr>
        <p:spPr>
          <a:xfrm>
            <a:off x="4715934" y="3431635"/>
            <a:ext cx="220955" cy="2286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a:solidFill>
                  <a:srgbClr val="92D050"/>
                </a:solidFill>
              </a:ln>
              <a:solidFill>
                <a:srgbClr val="92D050"/>
              </a:solidFill>
            </a:endParaRPr>
          </a:p>
        </p:txBody>
      </p:sp>
      <p:sp>
        <p:nvSpPr>
          <p:cNvPr id="13" name="Organigramme : Connecteur 12"/>
          <p:cNvSpPr/>
          <p:nvPr/>
        </p:nvSpPr>
        <p:spPr>
          <a:xfrm>
            <a:off x="7335504" y="3431635"/>
            <a:ext cx="228271" cy="2286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a:solidFill>
                  <a:srgbClr val="92D050"/>
                </a:solidFill>
              </a:ln>
              <a:solidFill>
                <a:srgbClr val="92D050"/>
              </a:solidFill>
            </a:endParaRPr>
          </a:p>
        </p:txBody>
      </p:sp>
      <p:sp>
        <p:nvSpPr>
          <p:cNvPr id="5" name="Rectangle à coins arrondis 4"/>
          <p:cNvSpPr/>
          <p:nvPr/>
        </p:nvSpPr>
        <p:spPr>
          <a:xfrm>
            <a:off x="623655" y="932155"/>
            <a:ext cx="2227086" cy="1992021"/>
          </a:xfrm>
          <a:prstGeom prst="wedgeRoundRectCallout">
            <a:avLst>
              <a:gd name="adj1" fmla="val -36254"/>
              <a:gd name="adj2" fmla="val 76210"/>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A"/>
          </a:p>
        </p:txBody>
      </p:sp>
      <p:sp>
        <p:nvSpPr>
          <p:cNvPr id="17" name="Rectangle à coins arrondis 16"/>
          <p:cNvSpPr/>
          <p:nvPr/>
        </p:nvSpPr>
        <p:spPr>
          <a:xfrm flipV="1">
            <a:off x="2406203" y="3888230"/>
            <a:ext cx="2783861" cy="2166715"/>
          </a:xfrm>
          <a:prstGeom prst="wedgeRoundRectCallout">
            <a:avLst>
              <a:gd name="adj1" fmla="val -31527"/>
              <a:gd name="adj2" fmla="val 66656"/>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A"/>
          </a:p>
        </p:txBody>
      </p:sp>
      <p:sp>
        <p:nvSpPr>
          <p:cNvPr id="19" name="Rectangle à coins arrondis 18"/>
          <p:cNvSpPr/>
          <p:nvPr/>
        </p:nvSpPr>
        <p:spPr>
          <a:xfrm>
            <a:off x="4776031" y="964832"/>
            <a:ext cx="2559473" cy="1969413"/>
          </a:xfrm>
          <a:prstGeom prst="wedgeRoundRectCallout">
            <a:avLst>
              <a:gd name="adj1" fmla="val -39267"/>
              <a:gd name="adj2" fmla="val 77806"/>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A"/>
          </a:p>
        </p:txBody>
      </p:sp>
      <p:sp>
        <p:nvSpPr>
          <p:cNvPr id="29" name="Rectangle à coins arrondis 28"/>
          <p:cNvSpPr/>
          <p:nvPr/>
        </p:nvSpPr>
        <p:spPr>
          <a:xfrm flipV="1">
            <a:off x="6167489" y="3916388"/>
            <a:ext cx="2735584" cy="2120428"/>
          </a:xfrm>
          <a:prstGeom prst="wedgeRoundRectCallout">
            <a:avLst>
              <a:gd name="adj1" fmla="val -16336"/>
              <a:gd name="adj2" fmla="val 65339"/>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A"/>
          </a:p>
        </p:txBody>
      </p:sp>
      <p:sp>
        <p:nvSpPr>
          <p:cNvPr id="35" name="ZoneTexte 34"/>
          <p:cNvSpPr txBox="1"/>
          <p:nvPr/>
        </p:nvSpPr>
        <p:spPr>
          <a:xfrm>
            <a:off x="4936889" y="1089494"/>
            <a:ext cx="2337562" cy="1815882"/>
          </a:xfrm>
          <a:prstGeom prst="rect">
            <a:avLst/>
          </a:prstGeom>
          <a:noFill/>
        </p:spPr>
        <p:txBody>
          <a:bodyPr wrap="square" rtlCol="0">
            <a:spAutoFit/>
          </a:bodyPr>
          <a:lstStyle/>
          <a:p>
            <a:pPr algn="ctr"/>
            <a:r>
              <a:rPr lang="fr-CA" sz="1600" b="1">
                <a:solidFill>
                  <a:schemeClr val="tx2"/>
                </a:solidFill>
              </a:rPr>
              <a:t>Juin 2014</a:t>
            </a:r>
          </a:p>
          <a:p>
            <a:pPr algn="ctr"/>
            <a:endParaRPr lang="fr-CA" sz="1600" b="1">
              <a:solidFill>
                <a:schemeClr val="tx2"/>
              </a:solidFill>
            </a:endParaRPr>
          </a:p>
          <a:p>
            <a:pPr algn="ctr"/>
            <a:r>
              <a:rPr lang="fr-CA" sz="1600">
                <a:solidFill>
                  <a:schemeClr val="tx2"/>
                </a:solidFill>
              </a:rPr>
              <a:t>Taux de diplomation</a:t>
            </a:r>
          </a:p>
          <a:p>
            <a:pPr algn="ctr"/>
            <a:r>
              <a:rPr lang="fr-CA" sz="1600" b="1">
                <a:solidFill>
                  <a:schemeClr val="tx2"/>
                </a:solidFill>
              </a:rPr>
              <a:t>69,8 %</a:t>
            </a:r>
          </a:p>
          <a:p>
            <a:pPr algn="ctr"/>
            <a:endParaRPr lang="fr-CA" sz="1600" b="1">
              <a:solidFill>
                <a:schemeClr val="tx2"/>
              </a:solidFill>
            </a:endParaRPr>
          </a:p>
          <a:p>
            <a:pPr algn="ctr"/>
            <a:r>
              <a:rPr lang="fr-CA" sz="1600">
                <a:solidFill>
                  <a:schemeClr val="tx2"/>
                </a:solidFill>
              </a:rPr>
              <a:t>Taux de décrochage</a:t>
            </a:r>
          </a:p>
          <a:p>
            <a:pPr algn="ctr"/>
            <a:r>
              <a:rPr lang="fr-CA" sz="1600" b="1">
                <a:solidFill>
                  <a:schemeClr val="tx2"/>
                </a:solidFill>
              </a:rPr>
              <a:t>18,1 %</a:t>
            </a:r>
          </a:p>
        </p:txBody>
      </p:sp>
      <p:sp>
        <p:nvSpPr>
          <p:cNvPr id="22" name="ZoneTexte 12"/>
          <p:cNvSpPr txBox="1"/>
          <p:nvPr/>
        </p:nvSpPr>
        <p:spPr>
          <a:xfrm>
            <a:off x="1055039" y="964832"/>
            <a:ext cx="1364318"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CA" sz="1600" b="1">
                <a:solidFill>
                  <a:schemeClr val="tx2"/>
                </a:solidFill>
              </a:rPr>
              <a:t>2013 - 2015</a:t>
            </a:r>
          </a:p>
        </p:txBody>
      </p:sp>
      <p:pic>
        <p:nvPicPr>
          <p:cNvPr id="23" name="Image 3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8574" y="1303386"/>
            <a:ext cx="1759550" cy="1585506"/>
          </a:xfrm>
          <a:prstGeom prst="rect">
            <a:avLst/>
          </a:prstGeom>
        </p:spPr>
      </p:pic>
      <p:sp>
        <p:nvSpPr>
          <p:cNvPr id="26" name="ZoneTexte 34"/>
          <p:cNvSpPr txBox="1"/>
          <p:nvPr/>
        </p:nvSpPr>
        <p:spPr>
          <a:xfrm>
            <a:off x="2419357" y="3951143"/>
            <a:ext cx="2757554" cy="2062103"/>
          </a:xfrm>
          <a:prstGeom prst="rect">
            <a:avLst/>
          </a:prstGeom>
          <a:noFill/>
        </p:spPr>
        <p:txBody>
          <a:bodyPr wrap="square" rtlCol="0">
            <a:spAutoFit/>
          </a:bodyPr>
          <a:lstStyle/>
          <a:p>
            <a:pPr algn="ctr"/>
            <a:r>
              <a:rPr lang="fr-CA" sz="1600" b="1">
                <a:solidFill>
                  <a:schemeClr val="tx2"/>
                </a:solidFill>
              </a:rPr>
              <a:t>Janvier 2014</a:t>
            </a:r>
          </a:p>
          <a:p>
            <a:pPr algn="just"/>
            <a:r>
              <a:rPr lang="fr-CA" sz="1600" b="1">
                <a:solidFill>
                  <a:schemeClr val="tx2"/>
                </a:solidFill>
              </a:rPr>
              <a:t>Recherche – P. Collerette</a:t>
            </a:r>
          </a:p>
          <a:p>
            <a:pPr algn="just"/>
            <a:endParaRPr lang="fr-CA" sz="1600" b="1">
              <a:solidFill>
                <a:schemeClr val="tx2"/>
              </a:solidFill>
            </a:endParaRPr>
          </a:p>
          <a:p>
            <a:pPr algn="just"/>
            <a:r>
              <a:rPr lang="fr-CA" sz="1600" i="1">
                <a:solidFill>
                  <a:schemeClr val="tx2"/>
                </a:solidFill>
              </a:rPr>
              <a:t>Un portrait comparatif des dispositions des parents de la </a:t>
            </a:r>
            <a:r>
              <a:rPr lang="fr-CA" sz="1600" i="1" smtClean="0">
                <a:solidFill>
                  <a:schemeClr val="tx2"/>
                </a:solidFill>
              </a:rPr>
              <a:t>CS Draveurs </a:t>
            </a:r>
            <a:r>
              <a:rPr lang="fr-CA" sz="1600" i="1">
                <a:solidFill>
                  <a:schemeClr val="tx2"/>
                </a:solidFill>
              </a:rPr>
              <a:t>et du lien avec la persévérance scolaire des élèves</a:t>
            </a:r>
            <a:endParaRPr lang="fr-CA" sz="1600" b="1" i="1">
              <a:solidFill>
                <a:schemeClr val="tx2"/>
              </a:solidFill>
            </a:endParaRPr>
          </a:p>
        </p:txBody>
      </p:sp>
      <p:sp>
        <p:nvSpPr>
          <p:cNvPr id="8" name="Action Button: Document 7">
            <a:hlinkClick r:id="rId4" action="ppaction://hlinkfile" highlightClick="1"/>
          </p:cNvPr>
          <p:cNvSpPr/>
          <p:nvPr/>
        </p:nvSpPr>
        <p:spPr>
          <a:xfrm>
            <a:off x="623655" y="3431635"/>
            <a:ext cx="226383" cy="228600"/>
          </a:xfrm>
          <a:prstGeom prst="actionButtonDocumen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Action Button: Document 8">
            <a:hlinkClick r:id="rId5" action="ppaction://hlinkfile" highlightClick="1"/>
          </p:cNvPr>
          <p:cNvSpPr/>
          <p:nvPr/>
        </p:nvSpPr>
        <p:spPr>
          <a:xfrm>
            <a:off x="2584894" y="3431635"/>
            <a:ext cx="210134" cy="228600"/>
          </a:xfrm>
          <a:prstGeom prst="actionButtonDocumen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ZoneTexte 12"/>
          <p:cNvSpPr txBox="1"/>
          <p:nvPr/>
        </p:nvSpPr>
        <p:spPr>
          <a:xfrm>
            <a:off x="6273032" y="3990928"/>
            <a:ext cx="2506984"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CA" sz="1600" b="1">
                <a:solidFill>
                  <a:schemeClr val="tx2"/>
                </a:solidFill>
              </a:rPr>
              <a:t>2015 – 2017</a:t>
            </a:r>
          </a:p>
          <a:p>
            <a:pPr algn="ctr"/>
            <a:r>
              <a:rPr lang="fr-CA" sz="1600" b="1">
                <a:solidFill>
                  <a:schemeClr val="tx2"/>
                </a:solidFill>
              </a:rPr>
              <a:t>CAP en mathématiques</a:t>
            </a:r>
          </a:p>
        </p:txBody>
      </p:sp>
      <p:pic>
        <p:nvPicPr>
          <p:cNvPr id="6" name="Imag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551894" y="4608004"/>
            <a:ext cx="2023762" cy="1333916"/>
          </a:xfrm>
          <a:prstGeom prst="rect">
            <a:avLst/>
          </a:prstGeom>
        </p:spPr>
      </p:pic>
      <p:sp>
        <p:nvSpPr>
          <p:cNvPr id="7" name="Bouton d'action : Document 6">
            <a:hlinkClick r:id="rId7" action="ppaction://hlinkfile" highlightClick="1"/>
          </p:cNvPr>
          <p:cNvSpPr/>
          <p:nvPr/>
        </p:nvSpPr>
        <p:spPr>
          <a:xfrm>
            <a:off x="7335504" y="3424977"/>
            <a:ext cx="199777" cy="235258"/>
          </a:xfrm>
          <a:prstGeom prst="actionButtonDocumen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xmlns="" val="71761624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grpId="0" nodeType="clickEffect" nodePh="1">
                                  <p:stCondLst>
                                    <p:cond delay="0"/>
                                  </p:stCondLst>
                                  <p:endCondLst>
                                    <p:cond evt="begin" delay="0">
                                      <p:tn val="32"/>
                                    </p:cond>
                                  </p:endCondLst>
                                  <p:childTnLst>
                                    <p:set>
                                      <p:cBhvr>
                                        <p:cTn id="33" dur="1" fill="hold">
                                          <p:stCondLst>
                                            <p:cond delay="0"/>
                                          </p:stCondLst>
                                        </p:cTn>
                                        <p:tgtEl>
                                          <p:spTgt spid="14340">
                                            <p:txEl>
                                              <p:pRg st="0" end="0"/>
                                            </p:txEl>
                                          </p:spTgt>
                                        </p:tgtEl>
                                        <p:attrNameLst>
                                          <p:attrName>style.visibility</p:attrName>
                                        </p:attrNameLst>
                                      </p:cBhvr>
                                      <p:to>
                                        <p:strVal val="visible"/>
                                      </p:to>
                                    </p:set>
                                    <p:animEffect transition="in" filter="slide(fromTop)">
                                      <p:cBhvr>
                                        <p:cTn id="34" dur="500"/>
                                        <p:tgtEl>
                                          <p:spTgt spid="143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P spid="17" grpId="0" animBg="1"/>
      <p:bldP spid="19" grpId="0" animBg="1"/>
      <p:bldP spid="29" grpId="0" animBg="1"/>
      <p:bldP spid="35" grpId="0"/>
      <p:bldP spid="26"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4"/>
          <p:cNvSpPr>
            <a:spLocks noGrp="1" noChangeArrowheads="1"/>
          </p:cNvSpPr>
          <p:nvPr>
            <p:ph type="title" idx="4294967295"/>
          </p:nvPr>
        </p:nvSpPr>
        <p:spPr>
          <a:xfrm>
            <a:off x="231775" y="73025"/>
            <a:ext cx="8229600" cy="609600"/>
          </a:xfrm>
        </p:spPr>
        <p:txBody>
          <a:bodyPr/>
          <a:lstStyle/>
          <a:p>
            <a:pPr eaLnBrk="1" hangingPunct="1"/>
            <a:r>
              <a:rPr lang="fr-FR" altLang="fr-FR" sz="2200"/>
              <a:t>Évolution dans le temps</a:t>
            </a:r>
          </a:p>
        </p:txBody>
      </p:sp>
      <p:sp>
        <p:nvSpPr>
          <p:cNvPr id="14340" name="Rectangle 5"/>
          <p:cNvSpPr>
            <a:spLocks noChangeArrowheads="1"/>
          </p:cNvSpPr>
          <p:nvPr/>
        </p:nvSpPr>
        <p:spPr bwMode="auto">
          <a:xfrm>
            <a:off x="1491175" y="828675"/>
            <a:ext cx="7357403" cy="5101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endParaRPr lang="fr-FR" altLang="fr-FR" sz="2200"/>
          </a:p>
        </p:txBody>
      </p:sp>
      <p:sp>
        <p:nvSpPr>
          <p:cNvPr id="4" name="ZoneTexte 3"/>
          <p:cNvSpPr txBox="1"/>
          <p:nvPr/>
        </p:nvSpPr>
        <p:spPr>
          <a:xfrm>
            <a:off x="150919" y="793164"/>
            <a:ext cx="8806649" cy="5243652"/>
          </a:xfrm>
          <a:prstGeom prst="rect">
            <a:avLst/>
          </a:prstGeom>
          <a:solidFill>
            <a:schemeClr val="bg1"/>
          </a:solidFill>
        </p:spPr>
        <p:txBody>
          <a:bodyPr wrap="square" rtlCol="0">
            <a:spAutoFit/>
          </a:bodyPr>
          <a:lstStyle/>
          <a:p>
            <a:endParaRPr lang="fr-CA"/>
          </a:p>
        </p:txBody>
      </p:sp>
      <p:sp>
        <p:nvSpPr>
          <p:cNvPr id="2" name="Flèche droite 1"/>
          <p:cNvSpPr/>
          <p:nvPr/>
        </p:nvSpPr>
        <p:spPr>
          <a:xfrm>
            <a:off x="395054" y="3293616"/>
            <a:ext cx="8384962" cy="497149"/>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CA"/>
          </a:p>
        </p:txBody>
      </p:sp>
      <p:sp>
        <p:nvSpPr>
          <p:cNvPr id="3" name="Organigramme : Connecteur 2"/>
          <p:cNvSpPr/>
          <p:nvPr/>
        </p:nvSpPr>
        <p:spPr>
          <a:xfrm>
            <a:off x="797872" y="3446045"/>
            <a:ext cx="226383" cy="2286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a:solidFill>
                  <a:srgbClr val="92D050"/>
                </a:solidFill>
              </a:ln>
              <a:solidFill>
                <a:srgbClr val="92D050"/>
              </a:solidFill>
            </a:endParaRPr>
          </a:p>
        </p:txBody>
      </p:sp>
      <p:sp>
        <p:nvSpPr>
          <p:cNvPr id="11" name="Organigramme : Connecteur 10"/>
          <p:cNvSpPr/>
          <p:nvPr/>
        </p:nvSpPr>
        <p:spPr>
          <a:xfrm>
            <a:off x="3866796" y="3456339"/>
            <a:ext cx="210134" cy="235258"/>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a:solidFill>
                  <a:srgbClr val="92D050"/>
                </a:solidFill>
              </a:ln>
              <a:solidFill>
                <a:srgbClr val="92D050"/>
              </a:solidFill>
            </a:endParaRPr>
          </a:p>
        </p:txBody>
      </p:sp>
      <p:sp>
        <p:nvSpPr>
          <p:cNvPr id="12" name="Organigramme : Connecteur 11"/>
          <p:cNvSpPr/>
          <p:nvPr/>
        </p:nvSpPr>
        <p:spPr>
          <a:xfrm>
            <a:off x="6744879" y="3446045"/>
            <a:ext cx="220955" cy="2286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a:solidFill>
                  <a:srgbClr val="92D050"/>
                </a:solidFill>
              </a:ln>
              <a:solidFill>
                <a:srgbClr val="92D050"/>
              </a:solidFill>
            </a:endParaRPr>
          </a:p>
        </p:txBody>
      </p:sp>
      <p:sp>
        <p:nvSpPr>
          <p:cNvPr id="5" name="Rectangle à coins arrondis 4"/>
          <p:cNvSpPr/>
          <p:nvPr/>
        </p:nvSpPr>
        <p:spPr>
          <a:xfrm>
            <a:off x="714371" y="926990"/>
            <a:ext cx="2938072" cy="2094064"/>
          </a:xfrm>
          <a:prstGeom prst="wedgeRoundRectCallout">
            <a:avLst>
              <a:gd name="adj1" fmla="val -36254"/>
              <a:gd name="adj2" fmla="val 76210"/>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A"/>
          </a:p>
        </p:txBody>
      </p:sp>
      <p:sp>
        <p:nvSpPr>
          <p:cNvPr id="17" name="Rectangle à coins arrondis 16"/>
          <p:cNvSpPr/>
          <p:nvPr/>
        </p:nvSpPr>
        <p:spPr>
          <a:xfrm flipV="1">
            <a:off x="3627275" y="3901304"/>
            <a:ext cx="2728218" cy="2042053"/>
          </a:xfrm>
          <a:prstGeom prst="wedgeRoundRectCallout">
            <a:avLst>
              <a:gd name="adj1" fmla="val -31527"/>
              <a:gd name="adj2" fmla="val 66656"/>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A"/>
          </a:p>
        </p:txBody>
      </p:sp>
      <p:sp>
        <p:nvSpPr>
          <p:cNvPr id="19" name="Rectangle à coins arrondis 18"/>
          <p:cNvSpPr/>
          <p:nvPr/>
        </p:nvSpPr>
        <p:spPr>
          <a:xfrm>
            <a:off x="5502466" y="943329"/>
            <a:ext cx="3186283" cy="2061387"/>
          </a:xfrm>
          <a:prstGeom prst="wedgeRoundRectCallout">
            <a:avLst>
              <a:gd name="adj1" fmla="val -12711"/>
              <a:gd name="adj2" fmla="val 7052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A"/>
          </a:p>
        </p:txBody>
      </p:sp>
      <p:sp>
        <p:nvSpPr>
          <p:cNvPr id="8" name="Action Button: Document 7">
            <a:hlinkClick r:id="rId3" action="ppaction://hlinkfile" highlightClick="1"/>
          </p:cNvPr>
          <p:cNvSpPr/>
          <p:nvPr/>
        </p:nvSpPr>
        <p:spPr>
          <a:xfrm>
            <a:off x="771128" y="3416267"/>
            <a:ext cx="226383" cy="228600"/>
          </a:xfrm>
          <a:prstGeom prst="actionButtonDocumen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ZoneTexte 24"/>
          <p:cNvSpPr txBox="1"/>
          <p:nvPr/>
        </p:nvSpPr>
        <p:spPr>
          <a:xfrm>
            <a:off x="3898333" y="4152888"/>
            <a:ext cx="2186102" cy="1538883"/>
          </a:xfrm>
          <a:prstGeom prst="rect">
            <a:avLst/>
          </a:prstGeom>
          <a:noFill/>
        </p:spPr>
        <p:txBody>
          <a:bodyPr wrap="square" rtlCol="0">
            <a:spAutoFit/>
          </a:bodyPr>
          <a:lstStyle/>
          <a:p>
            <a:pPr algn="ctr"/>
            <a:r>
              <a:rPr lang="fr-CA" sz="1600" b="1">
                <a:solidFill>
                  <a:schemeClr val="tx2"/>
                </a:solidFill>
              </a:rPr>
              <a:t>Juin 2015</a:t>
            </a:r>
          </a:p>
          <a:p>
            <a:pPr algn="ctr"/>
            <a:endParaRPr lang="fr-CA" sz="1600" b="1">
              <a:solidFill>
                <a:schemeClr val="tx2"/>
              </a:solidFill>
            </a:endParaRPr>
          </a:p>
          <a:p>
            <a:pPr algn="ctr"/>
            <a:r>
              <a:rPr lang="fr-CA" sz="1600">
                <a:solidFill>
                  <a:schemeClr val="tx2"/>
                </a:solidFill>
              </a:rPr>
              <a:t>Taux de diplomation</a:t>
            </a:r>
          </a:p>
          <a:p>
            <a:pPr algn="ctr"/>
            <a:endParaRPr lang="fr-CA" sz="1600" b="1">
              <a:solidFill>
                <a:schemeClr val="tx2"/>
              </a:solidFill>
            </a:endParaRPr>
          </a:p>
          <a:p>
            <a:pPr algn="ctr"/>
            <a:r>
              <a:rPr lang="fr-CA" sz="1600" b="1">
                <a:solidFill>
                  <a:schemeClr val="tx2"/>
                </a:solidFill>
              </a:rPr>
              <a:t>70,9 %</a:t>
            </a:r>
          </a:p>
          <a:p>
            <a:pPr algn="ctr"/>
            <a:endParaRPr lang="fr-CA" sz="1400" b="1">
              <a:solidFill>
                <a:schemeClr val="tx2"/>
              </a:solidFill>
            </a:endParaRPr>
          </a:p>
        </p:txBody>
      </p:sp>
      <p:sp>
        <p:nvSpPr>
          <p:cNvPr id="24" name="ZoneTexte 34"/>
          <p:cNvSpPr txBox="1"/>
          <p:nvPr/>
        </p:nvSpPr>
        <p:spPr>
          <a:xfrm>
            <a:off x="818075" y="957721"/>
            <a:ext cx="2757554" cy="2062103"/>
          </a:xfrm>
          <a:prstGeom prst="rect">
            <a:avLst/>
          </a:prstGeom>
          <a:noFill/>
        </p:spPr>
        <p:txBody>
          <a:bodyPr wrap="square" rtlCol="0">
            <a:spAutoFit/>
          </a:bodyPr>
          <a:lstStyle/>
          <a:p>
            <a:pPr algn="ctr"/>
            <a:r>
              <a:rPr lang="fr-CA" sz="1600" b="1">
                <a:solidFill>
                  <a:schemeClr val="tx2"/>
                </a:solidFill>
              </a:rPr>
              <a:t>Février 2015</a:t>
            </a:r>
          </a:p>
          <a:p>
            <a:pPr algn="just"/>
            <a:r>
              <a:rPr lang="fr-CA" sz="1600" b="1">
                <a:solidFill>
                  <a:schemeClr val="tx2"/>
                </a:solidFill>
              </a:rPr>
              <a:t>Recherche – P. Collerette</a:t>
            </a:r>
          </a:p>
          <a:p>
            <a:pPr algn="just"/>
            <a:endParaRPr lang="fr-CA" sz="1600" b="1">
              <a:solidFill>
                <a:schemeClr val="tx2"/>
              </a:solidFill>
            </a:endParaRPr>
          </a:p>
          <a:p>
            <a:pPr algn="just"/>
            <a:r>
              <a:rPr lang="fr-CA" sz="1600" i="1">
                <a:solidFill>
                  <a:schemeClr val="tx2"/>
                </a:solidFill>
              </a:rPr>
              <a:t>Le portrait des élèves qui ont décroché de l’école secondaire en Outaouais entre septembre 2012 et juin 2014</a:t>
            </a:r>
            <a:endParaRPr lang="fr-CA" sz="1600" b="1" i="1">
              <a:solidFill>
                <a:schemeClr val="tx2"/>
              </a:solidFill>
            </a:endParaRPr>
          </a:p>
        </p:txBody>
      </p:sp>
      <p:sp>
        <p:nvSpPr>
          <p:cNvPr id="27" name="ZoneTexte 34"/>
          <p:cNvSpPr txBox="1"/>
          <p:nvPr/>
        </p:nvSpPr>
        <p:spPr>
          <a:xfrm>
            <a:off x="5791607" y="1047565"/>
            <a:ext cx="2757554" cy="1815882"/>
          </a:xfrm>
          <a:prstGeom prst="rect">
            <a:avLst/>
          </a:prstGeom>
          <a:noFill/>
        </p:spPr>
        <p:txBody>
          <a:bodyPr wrap="square" rtlCol="0">
            <a:spAutoFit/>
          </a:bodyPr>
          <a:lstStyle/>
          <a:p>
            <a:pPr algn="ctr"/>
            <a:r>
              <a:rPr lang="fr-CA" sz="1600" b="1">
                <a:solidFill>
                  <a:schemeClr val="tx2"/>
                </a:solidFill>
              </a:rPr>
              <a:t>Août 2015</a:t>
            </a:r>
          </a:p>
          <a:p>
            <a:pPr algn="just"/>
            <a:r>
              <a:rPr lang="fr-CA" sz="1600" b="1">
                <a:solidFill>
                  <a:schemeClr val="tx2"/>
                </a:solidFill>
              </a:rPr>
              <a:t>Recherche – P. Collerette</a:t>
            </a:r>
          </a:p>
          <a:p>
            <a:pPr algn="just"/>
            <a:endParaRPr lang="fr-CA" sz="1600" b="1">
              <a:solidFill>
                <a:schemeClr val="tx2"/>
              </a:solidFill>
            </a:endParaRPr>
          </a:p>
          <a:p>
            <a:pPr algn="just"/>
            <a:r>
              <a:rPr lang="fr-CA" sz="1600" i="1">
                <a:solidFill>
                  <a:schemeClr val="tx2"/>
                </a:solidFill>
              </a:rPr>
              <a:t>Les résultats des élèves finissants du primaire en Outaouais aux épreuves du MELS en juin 2014</a:t>
            </a:r>
            <a:endParaRPr lang="fr-CA" sz="1600" b="1" i="1">
              <a:solidFill>
                <a:schemeClr val="tx2"/>
              </a:solidFill>
            </a:endParaRPr>
          </a:p>
        </p:txBody>
      </p:sp>
      <p:sp>
        <p:nvSpPr>
          <p:cNvPr id="6" name="Action Button: Document 5">
            <a:hlinkClick r:id="rId4" action="ppaction://hlinkfile" highlightClick="1"/>
          </p:cNvPr>
          <p:cNvSpPr/>
          <p:nvPr/>
        </p:nvSpPr>
        <p:spPr>
          <a:xfrm>
            <a:off x="791342" y="3431635"/>
            <a:ext cx="226383" cy="228600"/>
          </a:xfrm>
          <a:prstGeom prst="actionButtonDocumen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Action Button: Document 6">
            <a:hlinkClick r:id="rId5" action="ppaction://hlinkfile" highlightClick="1"/>
          </p:cNvPr>
          <p:cNvSpPr/>
          <p:nvPr/>
        </p:nvSpPr>
        <p:spPr>
          <a:xfrm>
            <a:off x="6751070" y="3408762"/>
            <a:ext cx="214764" cy="235258"/>
          </a:xfrm>
          <a:prstGeom prst="actionButtonDocumen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xmlns="" val="306442645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1" fill="hold" grpId="0" nodeType="clickEffect" nodePh="1">
                                  <p:stCondLst>
                                    <p:cond delay="0"/>
                                  </p:stCondLst>
                                  <p:endCondLst>
                                    <p:cond evt="begin" delay="0">
                                      <p:tn val="21"/>
                                    </p:cond>
                                  </p:endCondLst>
                                  <p:childTnLst>
                                    <p:set>
                                      <p:cBhvr>
                                        <p:cTn id="22" dur="1" fill="hold">
                                          <p:stCondLst>
                                            <p:cond delay="0"/>
                                          </p:stCondLst>
                                        </p:cTn>
                                        <p:tgtEl>
                                          <p:spTgt spid="14340">
                                            <p:txEl>
                                              <p:pRg st="0" end="0"/>
                                            </p:txEl>
                                          </p:spTgt>
                                        </p:tgtEl>
                                        <p:attrNameLst>
                                          <p:attrName>style.visibility</p:attrName>
                                        </p:attrNameLst>
                                      </p:cBhvr>
                                      <p:to>
                                        <p:strVal val="visible"/>
                                      </p:to>
                                    </p:set>
                                    <p:animEffect transition="in" filter="slide(fromTop)">
                                      <p:cBhvr>
                                        <p:cTn id="23" dur="500"/>
                                        <p:tgtEl>
                                          <p:spTgt spid="143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P spid="17" grpId="0" animBg="1"/>
      <p:bldP spid="19" grpId="0" animBg="1"/>
      <p:bldP spid="21"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4"/>
          <p:cNvSpPr>
            <a:spLocks noGrp="1" noChangeArrowheads="1"/>
          </p:cNvSpPr>
          <p:nvPr>
            <p:ph type="title" idx="4294967295"/>
          </p:nvPr>
        </p:nvSpPr>
        <p:spPr>
          <a:xfrm>
            <a:off x="231775" y="73025"/>
            <a:ext cx="8229600" cy="609600"/>
          </a:xfrm>
        </p:spPr>
        <p:txBody>
          <a:bodyPr/>
          <a:lstStyle/>
          <a:p>
            <a:pPr eaLnBrk="1" hangingPunct="1"/>
            <a:r>
              <a:rPr lang="fr-FR" altLang="fr-FR" sz="2200"/>
              <a:t>Évolution dans le temps</a:t>
            </a:r>
          </a:p>
        </p:txBody>
      </p:sp>
      <p:sp>
        <p:nvSpPr>
          <p:cNvPr id="14340" name="Rectangle 5"/>
          <p:cNvSpPr>
            <a:spLocks noChangeArrowheads="1"/>
          </p:cNvSpPr>
          <p:nvPr/>
        </p:nvSpPr>
        <p:spPr bwMode="auto">
          <a:xfrm>
            <a:off x="1491175" y="828675"/>
            <a:ext cx="7357403" cy="5101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endParaRPr lang="fr-FR" altLang="fr-FR" sz="2200"/>
          </a:p>
        </p:txBody>
      </p:sp>
      <p:sp>
        <p:nvSpPr>
          <p:cNvPr id="4" name="ZoneTexte 3"/>
          <p:cNvSpPr txBox="1"/>
          <p:nvPr/>
        </p:nvSpPr>
        <p:spPr>
          <a:xfrm>
            <a:off x="150919" y="835367"/>
            <a:ext cx="8806649" cy="5243652"/>
          </a:xfrm>
          <a:prstGeom prst="rect">
            <a:avLst/>
          </a:prstGeom>
          <a:solidFill>
            <a:schemeClr val="bg1"/>
          </a:solidFill>
        </p:spPr>
        <p:txBody>
          <a:bodyPr wrap="square" rtlCol="0">
            <a:spAutoFit/>
          </a:bodyPr>
          <a:lstStyle/>
          <a:p>
            <a:endParaRPr lang="fr-CA"/>
          </a:p>
        </p:txBody>
      </p:sp>
      <p:sp>
        <p:nvSpPr>
          <p:cNvPr id="2" name="Flèche droite 1"/>
          <p:cNvSpPr/>
          <p:nvPr/>
        </p:nvSpPr>
        <p:spPr>
          <a:xfrm>
            <a:off x="395054" y="3293616"/>
            <a:ext cx="8384962" cy="497149"/>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CA"/>
          </a:p>
        </p:txBody>
      </p:sp>
      <p:sp>
        <p:nvSpPr>
          <p:cNvPr id="3" name="Organigramme : Connecteur 2"/>
          <p:cNvSpPr/>
          <p:nvPr/>
        </p:nvSpPr>
        <p:spPr>
          <a:xfrm>
            <a:off x="555708" y="3436096"/>
            <a:ext cx="226383" cy="2286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a:solidFill>
                  <a:srgbClr val="92D050"/>
                </a:solidFill>
              </a:ln>
              <a:solidFill>
                <a:srgbClr val="92D050"/>
              </a:solidFill>
            </a:endParaRPr>
          </a:p>
        </p:txBody>
      </p:sp>
      <p:sp>
        <p:nvSpPr>
          <p:cNvPr id="11" name="Organigramme : Connecteur 10"/>
          <p:cNvSpPr/>
          <p:nvPr/>
        </p:nvSpPr>
        <p:spPr>
          <a:xfrm>
            <a:off x="2574001" y="3457785"/>
            <a:ext cx="259515" cy="222372"/>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a:solidFill>
                  <a:srgbClr val="92D050"/>
                </a:solidFill>
              </a:ln>
              <a:solidFill>
                <a:srgbClr val="92D050"/>
              </a:solidFill>
            </a:endParaRPr>
          </a:p>
        </p:txBody>
      </p:sp>
      <p:sp>
        <p:nvSpPr>
          <p:cNvPr id="12" name="Organigramme : Connecteur 11"/>
          <p:cNvSpPr/>
          <p:nvPr/>
        </p:nvSpPr>
        <p:spPr>
          <a:xfrm>
            <a:off x="7183601" y="3418806"/>
            <a:ext cx="220955" cy="2286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a:solidFill>
                  <a:srgbClr val="92D050"/>
                </a:solidFill>
              </a:ln>
              <a:solidFill>
                <a:srgbClr val="92D050"/>
              </a:solidFill>
            </a:endParaRPr>
          </a:p>
        </p:txBody>
      </p:sp>
      <p:sp>
        <p:nvSpPr>
          <p:cNvPr id="5" name="Rectangle à coins arrondis 4"/>
          <p:cNvSpPr/>
          <p:nvPr/>
        </p:nvSpPr>
        <p:spPr>
          <a:xfrm>
            <a:off x="395054" y="911440"/>
            <a:ext cx="2938072" cy="2094064"/>
          </a:xfrm>
          <a:prstGeom prst="wedgeRoundRectCallout">
            <a:avLst>
              <a:gd name="adj1" fmla="val -36254"/>
              <a:gd name="adj2" fmla="val 76210"/>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A"/>
          </a:p>
        </p:txBody>
      </p:sp>
      <p:sp>
        <p:nvSpPr>
          <p:cNvPr id="17" name="Rectangle à coins arrondis 16"/>
          <p:cNvSpPr/>
          <p:nvPr/>
        </p:nvSpPr>
        <p:spPr>
          <a:xfrm flipV="1">
            <a:off x="1400214" y="3978705"/>
            <a:ext cx="2959136" cy="1951577"/>
          </a:xfrm>
          <a:prstGeom prst="wedgeRoundRectCallout">
            <a:avLst>
              <a:gd name="adj1" fmla="val -14952"/>
              <a:gd name="adj2" fmla="val 65138"/>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A"/>
          </a:p>
        </p:txBody>
      </p:sp>
      <p:sp>
        <p:nvSpPr>
          <p:cNvPr id="19" name="Rectangle à coins arrondis 18"/>
          <p:cNvSpPr/>
          <p:nvPr/>
        </p:nvSpPr>
        <p:spPr>
          <a:xfrm>
            <a:off x="4715657" y="828675"/>
            <a:ext cx="3186283" cy="2176829"/>
          </a:xfrm>
          <a:prstGeom prst="wedgeRoundRectCallout">
            <a:avLst>
              <a:gd name="adj1" fmla="val -32733"/>
              <a:gd name="adj2" fmla="val 69138"/>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A"/>
          </a:p>
        </p:txBody>
      </p:sp>
      <p:sp>
        <p:nvSpPr>
          <p:cNvPr id="8" name="Action Button: Document 7">
            <a:hlinkClick r:id="rId3" action="ppaction://hlinkfile" highlightClick="1"/>
          </p:cNvPr>
          <p:cNvSpPr/>
          <p:nvPr/>
        </p:nvSpPr>
        <p:spPr>
          <a:xfrm>
            <a:off x="587556" y="3422135"/>
            <a:ext cx="214087" cy="228600"/>
          </a:xfrm>
          <a:prstGeom prst="actionButtonDocumen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Action Button: Document 8">
            <a:hlinkClick r:id="rId4" action="ppaction://hlinkfile" highlightClick="1"/>
          </p:cNvPr>
          <p:cNvSpPr/>
          <p:nvPr/>
        </p:nvSpPr>
        <p:spPr>
          <a:xfrm>
            <a:off x="2574001" y="3441882"/>
            <a:ext cx="247556" cy="228600"/>
          </a:xfrm>
          <a:prstGeom prst="actionButtonDocumen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ZoneTexte 34"/>
          <p:cNvSpPr txBox="1"/>
          <p:nvPr/>
        </p:nvSpPr>
        <p:spPr>
          <a:xfrm>
            <a:off x="1560944" y="4071361"/>
            <a:ext cx="2649549" cy="1815882"/>
          </a:xfrm>
          <a:prstGeom prst="rect">
            <a:avLst/>
          </a:prstGeom>
          <a:noFill/>
        </p:spPr>
        <p:txBody>
          <a:bodyPr wrap="square" rtlCol="0">
            <a:spAutoFit/>
          </a:bodyPr>
          <a:lstStyle/>
          <a:p>
            <a:pPr algn="ctr"/>
            <a:r>
              <a:rPr lang="fr-CA" sz="1600" b="1">
                <a:solidFill>
                  <a:schemeClr val="tx2"/>
                </a:solidFill>
              </a:rPr>
              <a:t>Avril 2016</a:t>
            </a:r>
          </a:p>
          <a:p>
            <a:pPr algn="just"/>
            <a:r>
              <a:rPr lang="fr-CA" sz="1600" b="1">
                <a:solidFill>
                  <a:schemeClr val="tx2"/>
                </a:solidFill>
              </a:rPr>
              <a:t>Recherche – P. Collerette</a:t>
            </a:r>
          </a:p>
          <a:p>
            <a:pPr algn="just"/>
            <a:endParaRPr lang="fr-CA" sz="1600" b="1">
              <a:solidFill>
                <a:schemeClr val="tx2"/>
              </a:solidFill>
            </a:endParaRPr>
          </a:p>
          <a:p>
            <a:pPr algn="just"/>
            <a:r>
              <a:rPr lang="fr-CA" sz="1600" i="1">
                <a:solidFill>
                  <a:schemeClr val="tx2"/>
                </a:solidFill>
              </a:rPr>
              <a:t>Les pratiques de </a:t>
            </a:r>
            <a:r>
              <a:rPr lang="fr-CA" sz="1600" i="1" smtClean="0">
                <a:solidFill>
                  <a:schemeClr val="tx2"/>
                </a:solidFill>
              </a:rPr>
              <a:t>gestion </a:t>
            </a:r>
            <a:r>
              <a:rPr lang="fr-CA" sz="1600" i="1">
                <a:solidFill>
                  <a:schemeClr val="tx2"/>
                </a:solidFill>
              </a:rPr>
              <a:t>des Directions générales des commissions scolaires de l’Outaouais</a:t>
            </a:r>
            <a:endParaRPr lang="fr-CA" sz="1600" b="1" i="1">
              <a:solidFill>
                <a:schemeClr val="tx2"/>
              </a:solidFill>
            </a:endParaRPr>
          </a:p>
        </p:txBody>
      </p:sp>
      <p:sp>
        <p:nvSpPr>
          <p:cNvPr id="6" name="Action Button: Document 5">
            <a:hlinkClick r:id="rId5" action="ppaction://hlinkfile" highlightClick="1"/>
          </p:cNvPr>
          <p:cNvSpPr/>
          <p:nvPr/>
        </p:nvSpPr>
        <p:spPr>
          <a:xfrm>
            <a:off x="542360" y="3442992"/>
            <a:ext cx="226383" cy="228600"/>
          </a:xfrm>
          <a:prstGeom prst="actionButtonDocumen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Action Button: Document 6">
            <a:hlinkClick r:id="rId6" action="ppaction://hlinkfile" highlightClick="1"/>
          </p:cNvPr>
          <p:cNvSpPr/>
          <p:nvPr/>
        </p:nvSpPr>
        <p:spPr>
          <a:xfrm>
            <a:off x="4965888" y="3429438"/>
            <a:ext cx="214764" cy="235258"/>
          </a:xfrm>
          <a:prstGeom prst="actionButtonDocumen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ZoneTexte 34"/>
          <p:cNvSpPr txBox="1"/>
          <p:nvPr/>
        </p:nvSpPr>
        <p:spPr>
          <a:xfrm>
            <a:off x="485313" y="943401"/>
            <a:ext cx="2757554" cy="2062103"/>
          </a:xfrm>
          <a:prstGeom prst="rect">
            <a:avLst/>
          </a:prstGeom>
          <a:noFill/>
        </p:spPr>
        <p:txBody>
          <a:bodyPr wrap="square" rtlCol="0">
            <a:spAutoFit/>
          </a:bodyPr>
          <a:lstStyle/>
          <a:p>
            <a:pPr algn="ctr"/>
            <a:r>
              <a:rPr lang="fr-CA" sz="1600" b="1">
                <a:solidFill>
                  <a:schemeClr val="tx2"/>
                </a:solidFill>
              </a:rPr>
              <a:t>Février 2016</a:t>
            </a:r>
          </a:p>
          <a:p>
            <a:pPr algn="just"/>
            <a:r>
              <a:rPr lang="fr-CA" sz="1600" b="1">
                <a:solidFill>
                  <a:schemeClr val="tx2"/>
                </a:solidFill>
              </a:rPr>
              <a:t>Recherche – P. Collerette</a:t>
            </a:r>
          </a:p>
          <a:p>
            <a:pPr algn="just"/>
            <a:endParaRPr lang="fr-CA" sz="1600" b="1">
              <a:solidFill>
                <a:schemeClr val="tx2"/>
              </a:solidFill>
            </a:endParaRPr>
          </a:p>
          <a:p>
            <a:pPr algn="just"/>
            <a:r>
              <a:rPr lang="fr-CA" sz="1600" i="1">
                <a:solidFill>
                  <a:schemeClr val="tx2"/>
                </a:solidFill>
              </a:rPr>
              <a:t>Les pratiques des directions des écoles de l’Outaouais au printemps 2015 et les liens avec la réussite des élèves</a:t>
            </a:r>
            <a:endParaRPr lang="fr-CA" sz="1600" b="1" i="1">
              <a:solidFill>
                <a:schemeClr val="tx2"/>
              </a:solidFill>
            </a:endParaRPr>
          </a:p>
        </p:txBody>
      </p:sp>
      <p:sp>
        <p:nvSpPr>
          <p:cNvPr id="20" name="Rectangle à coins arrondis 19"/>
          <p:cNvSpPr/>
          <p:nvPr/>
        </p:nvSpPr>
        <p:spPr>
          <a:xfrm flipV="1">
            <a:off x="5844056" y="3978702"/>
            <a:ext cx="3050403" cy="2100315"/>
          </a:xfrm>
          <a:prstGeom prst="wedgeRoundRectCallout">
            <a:avLst>
              <a:gd name="adj1" fmla="val -5835"/>
              <a:gd name="adj2" fmla="val 66266"/>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A"/>
          </a:p>
        </p:txBody>
      </p:sp>
      <p:sp>
        <p:nvSpPr>
          <p:cNvPr id="21" name="ZoneTexte 34"/>
          <p:cNvSpPr txBox="1"/>
          <p:nvPr/>
        </p:nvSpPr>
        <p:spPr>
          <a:xfrm>
            <a:off x="4715656" y="911440"/>
            <a:ext cx="3186283" cy="2062103"/>
          </a:xfrm>
          <a:prstGeom prst="rect">
            <a:avLst/>
          </a:prstGeom>
          <a:noFill/>
        </p:spPr>
        <p:txBody>
          <a:bodyPr wrap="square" rtlCol="0">
            <a:spAutoFit/>
          </a:bodyPr>
          <a:lstStyle/>
          <a:p>
            <a:pPr algn="ctr"/>
            <a:r>
              <a:rPr lang="fr-CA" sz="1600" b="1">
                <a:solidFill>
                  <a:schemeClr val="tx2"/>
                </a:solidFill>
              </a:rPr>
              <a:t>Janvier 2017</a:t>
            </a:r>
          </a:p>
          <a:p>
            <a:pPr algn="just"/>
            <a:r>
              <a:rPr lang="fr-CA" sz="1600" b="1">
                <a:solidFill>
                  <a:schemeClr val="tx2"/>
                </a:solidFill>
              </a:rPr>
              <a:t>Recherche – P. Collerette</a:t>
            </a:r>
          </a:p>
          <a:p>
            <a:pPr algn="just"/>
            <a:endParaRPr lang="fr-CA" sz="1600" b="1">
              <a:solidFill>
                <a:schemeClr val="tx2"/>
              </a:solidFill>
            </a:endParaRPr>
          </a:p>
          <a:p>
            <a:pPr algn="just"/>
            <a:r>
              <a:rPr lang="fr-CA" sz="1600" i="1">
                <a:solidFill>
                  <a:schemeClr val="tx2"/>
                </a:solidFill>
              </a:rPr>
              <a:t>Les résultats des élèves finissants du primaire de 11 commissions scolaires et de la </a:t>
            </a:r>
            <a:r>
              <a:rPr lang="fr-CA" sz="1600" i="1" smtClean="0">
                <a:solidFill>
                  <a:schemeClr val="tx2"/>
                </a:solidFill>
              </a:rPr>
              <a:t>CS Draveurs </a:t>
            </a:r>
            <a:r>
              <a:rPr lang="fr-CA" sz="1600" i="1">
                <a:solidFill>
                  <a:schemeClr val="tx2"/>
                </a:solidFill>
              </a:rPr>
              <a:t>aux épreuves du MELS en juin 2014 et 2016</a:t>
            </a:r>
            <a:endParaRPr lang="fr-CA" sz="1600" b="1" i="1">
              <a:solidFill>
                <a:schemeClr val="tx2"/>
              </a:solidFill>
            </a:endParaRPr>
          </a:p>
        </p:txBody>
      </p:sp>
      <p:sp>
        <p:nvSpPr>
          <p:cNvPr id="22" name="Organigramme : Connecteur 21"/>
          <p:cNvSpPr/>
          <p:nvPr/>
        </p:nvSpPr>
        <p:spPr>
          <a:xfrm>
            <a:off x="4956223" y="3439423"/>
            <a:ext cx="252883" cy="222372"/>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a:solidFill>
                  <a:srgbClr val="92D050"/>
                </a:solidFill>
              </a:ln>
              <a:solidFill>
                <a:srgbClr val="92D050"/>
              </a:solidFill>
            </a:endParaRPr>
          </a:p>
        </p:txBody>
      </p:sp>
      <p:sp>
        <p:nvSpPr>
          <p:cNvPr id="25" name="ZoneTexte 34"/>
          <p:cNvSpPr txBox="1"/>
          <p:nvPr/>
        </p:nvSpPr>
        <p:spPr>
          <a:xfrm>
            <a:off x="6178423" y="4007585"/>
            <a:ext cx="2452265" cy="584775"/>
          </a:xfrm>
          <a:prstGeom prst="rect">
            <a:avLst/>
          </a:prstGeom>
          <a:noFill/>
        </p:spPr>
        <p:txBody>
          <a:bodyPr wrap="square" rtlCol="0">
            <a:spAutoFit/>
          </a:bodyPr>
          <a:lstStyle/>
          <a:p>
            <a:pPr algn="ctr"/>
            <a:r>
              <a:rPr lang="fr-CA" sz="1600" b="1" smtClean="0">
                <a:solidFill>
                  <a:schemeClr val="tx2"/>
                </a:solidFill>
              </a:rPr>
              <a:t>2016-2017</a:t>
            </a:r>
            <a:endParaRPr lang="fr-CA" sz="1600" b="1">
              <a:solidFill>
                <a:schemeClr val="tx2"/>
              </a:solidFill>
            </a:endParaRPr>
          </a:p>
          <a:p>
            <a:pPr algn="ctr"/>
            <a:r>
              <a:rPr lang="fr-CA" sz="1600" b="1" smtClean="0">
                <a:solidFill>
                  <a:schemeClr val="tx2"/>
                </a:solidFill>
              </a:rPr>
              <a:t>Mise sur place de CoP</a:t>
            </a:r>
            <a:endParaRPr lang="fr-CA" sz="1600" b="1">
              <a:solidFill>
                <a:schemeClr val="tx2"/>
              </a:solidFill>
            </a:endParaRPr>
          </a:p>
        </p:txBody>
      </p:sp>
      <p:pic>
        <p:nvPicPr>
          <p:cNvPr id="10" name="Imag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308798" y="4625547"/>
            <a:ext cx="2122825" cy="1417271"/>
          </a:xfrm>
          <a:prstGeom prst="rect">
            <a:avLst/>
          </a:prstGeom>
        </p:spPr>
      </p:pic>
      <p:sp>
        <p:nvSpPr>
          <p:cNvPr id="13" name="Bouton d'action : Document 12">
            <a:hlinkClick r:id="rId8" action="ppaction://hlinkfile" highlightClick="1"/>
          </p:cNvPr>
          <p:cNvSpPr/>
          <p:nvPr/>
        </p:nvSpPr>
        <p:spPr>
          <a:xfrm>
            <a:off x="7176659" y="3399059"/>
            <a:ext cx="252883" cy="251676"/>
          </a:xfrm>
          <a:prstGeom prst="actionButtonDocumen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Bouton d'action : Document 13">
            <a:hlinkClick r:id="rId9" action="ppaction://hlinkfile" highlightClick="1"/>
          </p:cNvPr>
          <p:cNvSpPr/>
          <p:nvPr/>
        </p:nvSpPr>
        <p:spPr>
          <a:xfrm>
            <a:off x="4965888" y="3442992"/>
            <a:ext cx="243218" cy="237165"/>
          </a:xfrm>
          <a:prstGeom prst="actionButtonDocumen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noFill/>
            </a:endParaRPr>
          </a:p>
        </p:txBody>
      </p:sp>
      <p:sp>
        <p:nvSpPr>
          <p:cNvPr id="15" name="Bouton d'action : Document 14">
            <a:hlinkClick r:id="rId10" action="ppaction://hlinkfile" highlightClick="1"/>
          </p:cNvPr>
          <p:cNvSpPr/>
          <p:nvPr/>
        </p:nvSpPr>
        <p:spPr>
          <a:xfrm>
            <a:off x="7183601" y="3422135"/>
            <a:ext cx="245941" cy="225271"/>
          </a:xfrm>
          <a:prstGeom prst="actionButtonDocumen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xmlns="" val="135681782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1" fill="hold" grpId="0" nodeType="clickEffect" nodePh="1">
                                  <p:stCondLst>
                                    <p:cond delay="0"/>
                                  </p:stCondLst>
                                  <p:endCondLst>
                                    <p:cond evt="begin" delay="0">
                                      <p:tn val="21"/>
                                    </p:cond>
                                  </p:endCondLst>
                                  <p:childTnLst>
                                    <p:set>
                                      <p:cBhvr>
                                        <p:cTn id="22" dur="1" fill="hold">
                                          <p:stCondLst>
                                            <p:cond delay="0"/>
                                          </p:stCondLst>
                                        </p:cTn>
                                        <p:tgtEl>
                                          <p:spTgt spid="14340">
                                            <p:txEl>
                                              <p:pRg st="0" end="0"/>
                                            </p:txEl>
                                          </p:spTgt>
                                        </p:tgtEl>
                                        <p:attrNameLst>
                                          <p:attrName>style.visibility</p:attrName>
                                        </p:attrNameLst>
                                      </p:cBhvr>
                                      <p:to>
                                        <p:strVal val="visible"/>
                                      </p:to>
                                    </p:set>
                                    <p:animEffect transition="in" filter="slide(fromTop)">
                                      <p:cBhvr>
                                        <p:cTn id="23" dur="500"/>
                                        <p:tgtEl>
                                          <p:spTgt spid="1434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P spid="17" grpId="0" animBg="1"/>
      <p:bldP spid="19" grpId="0" animBg="1"/>
      <p:bldP spid="24" grpId="0"/>
      <p:bldP spid="20" grpId="0" animBg="1"/>
      <p:bldP spid="21"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4"/>
          <p:cNvSpPr>
            <a:spLocks noGrp="1" noChangeArrowheads="1"/>
          </p:cNvSpPr>
          <p:nvPr>
            <p:ph type="title" idx="4294967295"/>
          </p:nvPr>
        </p:nvSpPr>
        <p:spPr>
          <a:xfrm>
            <a:off x="231775" y="73025"/>
            <a:ext cx="8229600" cy="609600"/>
          </a:xfrm>
        </p:spPr>
        <p:txBody>
          <a:bodyPr/>
          <a:lstStyle/>
          <a:p>
            <a:pPr eaLnBrk="1" hangingPunct="1"/>
            <a:r>
              <a:rPr lang="fr-FR" altLang="fr-FR" sz="2200"/>
              <a:t>Évolution des taux</a:t>
            </a:r>
          </a:p>
        </p:txBody>
      </p:sp>
      <p:sp>
        <p:nvSpPr>
          <p:cNvPr id="14340" name="Rectangle 5"/>
          <p:cNvSpPr>
            <a:spLocks noChangeArrowheads="1"/>
          </p:cNvSpPr>
          <p:nvPr/>
        </p:nvSpPr>
        <p:spPr bwMode="auto">
          <a:xfrm>
            <a:off x="1491175" y="828675"/>
            <a:ext cx="7357403" cy="5101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endParaRPr lang="fr-FR" altLang="fr-FR" sz="2200"/>
          </a:p>
        </p:txBody>
      </p:sp>
      <p:sp>
        <p:nvSpPr>
          <p:cNvPr id="4" name="ZoneTexte 3"/>
          <p:cNvSpPr txBox="1"/>
          <p:nvPr/>
        </p:nvSpPr>
        <p:spPr>
          <a:xfrm>
            <a:off x="150919" y="793164"/>
            <a:ext cx="8806649" cy="5243652"/>
          </a:xfrm>
          <a:prstGeom prst="rect">
            <a:avLst/>
          </a:prstGeom>
          <a:solidFill>
            <a:schemeClr val="bg1"/>
          </a:solidFill>
        </p:spPr>
        <p:txBody>
          <a:bodyPr wrap="square" rtlCol="0">
            <a:spAutoFit/>
          </a:bodyPr>
          <a:lstStyle/>
          <a:p>
            <a:endParaRPr lang="fr-CA"/>
          </a:p>
        </p:txBody>
      </p:sp>
      <p:sp>
        <p:nvSpPr>
          <p:cNvPr id="6" name="ZoneTexte 5"/>
          <p:cNvSpPr txBox="1"/>
          <p:nvPr/>
        </p:nvSpPr>
        <p:spPr>
          <a:xfrm>
            <a:off x="284085" y="4705164"/>
            <a:ext cx="8564493" cy="369332"/>
          </a:xfrm>
          <a:prstGeom prst="rect">
            <a:avLst/>
          </a:prstGeom>
          <a:noFill/>
        </p:spPr>
        <p:txBody>
          <a:bodyPr wrap="square" rtlCol="0">
            <a:spAutoFit/>
          </a:bodyPr>
          <a:lstStyle/>
          <a:p>
            <a:r>
              <a:rPr lang="fr-CA"/>
              <a:t>------</a:t>
            </a:r>
          </a:p>
        </p:txBody>
      </p:sp>
      <p:graphicFrame>
        <p:nvGraphicFramePr>
          <p:cNvPr id="10" name="Graphique 9"/>
          <p:cNvGraphicFramePr/>
          <p:nvPr>
            <p:extLst>
              <p:ext uri="{D42A27DB-BD31-4B8C-83A1-F6EECF244321}">
                <p14:modId xmlns:p14="http://schemas.microsoft.com/office/powerpoint/2010/main" xmlns="" val="1763970737"/>
              </p:ext>
            </p:extLst>
          </p:nvPr>
        </p:nvGraphicFramePr>
        <p:xfrm>
          <a:off x="284085" y="893062"/>
          <a:ext cx="8616769" cy="50438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81854354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nodePh="1">
                                  <p:stCondLst>
                                    <p:cond delay="0"/>
                                  </p:stCondLst>
                                  <p:endCondLst>
                                    <p:cond evt="begin" delay="0">
                                      <p:tn val="5"/>
                                    </p:cond>
                                  </p:end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slide(fromTop)">
                                      <p:cBhvr>
                                        <p:cTn id="7" dur="500"/>
                                        <p:tgtEl>
                                          <p:spTgt spid="143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idx="4294967295"/>
          </p:nvPr>
        </p:nvSpPr>
        <p:spPr>
          <a:xfrm>
            <a:off x="685800" y="2130425"/>
            <a:ext cx="7772400" cy="1470025"/>
          </a:xfrm>
        </p:spPr>
        <p:txBody>
          <a:bodyPr/>
          <a:lstStyle/>
          <a:p>
            <a:pPr algn="ctr" eaLnBrk="1" hangingPunct="1"/>
            <a:r>
              <a:rPr lang="fr-FR" altLang="fr-FR" sz="4400">
                <a:solidFill>
                  <a:schemeClr val="tx1"/>
                </a:solidFill>
              </a:rPr>
              <a:t>Mise en place des communautés d’analyse de pratiques (</a:t>
            </a:r>
            <a:r>
              <a:rPr lang="fr-FR" altLang="fr-FR" sz="4400" err="1">
                <a:solidFill>
                  <a:schemeClr val="tx1"/>
                </a:solidFill>
              </a:rPr>
              <a:t>CoP</a:t>
            </a:r>
            <a:r>
              <a:rPr lang="fr-FR" altLang="fr-FR" sz="4400">
                <a:solidFill>
                  <a:schemeClr val="tx1"/>
                </a:solidFill>
              </a:rPr>
              <a:t>)</a:t>
            </a:r>
          </a:p>
        </p:txBody>
      </p:sp>
      <p:sp>
        <p:nvSpPr>
          <p:cNvPr id="18435" name="Rectangle 3"/>
          <p:cNvSpPr>
            <a:spLocks noGrp="1" noChangeArrowheads="1"/>
          </p:cNvSpPr>
          <p:nvPr>
            <p:ph type="subTitle" idx="4294967295"/>
          </p:nvPr>
        </p:nvSpPr>
        <p:spPr>
          <a:xfrm>
            <a:off x="1371600" y="3886200"/>
            <a:ext cx="6400800" cy="1752600"/>
          </a:xfrm>
        </p:spPr>
        <p:txBody>
          <a:bodyPr/>
          <a:lstStyle/>
          <a:p>
            <a:pPr marL="0" indent="0" algn="ctr" eaLnBrk="1" hangingPunct="1">
              <a:buFontTx/>
              <a:buNone/>
            </a:pPr>
            <a:endParaRPr lang="fr-FR" altLang="fr-FR" sz="3200">
              <a:solidFill>
                <a:srgbClr val="FF9900"/>
              </a:solidFill>
            </a:endParaRPr>
          </a:p>
          <a:p>
            <a:pPr marL="0" indent="0" algn="ctr" eaLnBrk="1" hangingPunct="1">
              <a:buFontTx/>
              <a:buNone/>
            </a:pPr>
            <a:r>
              <a:rPr lang="fr-FR" altLang="fr-FR" sz="3200">
                <a:solidFill>
                  <a:srgbClr val="FF9900"/>
                </a:solidFill>
              </a:rPr>
              <a:t>M. Fernand Paré</a:t>
            </a:r>
          </a:p>
        </p:txBody>
      </p:sp>
    </p:spTree>
    <p:extLst>
      <p:ext uri="{BB962C8B-B14F-4D97-AF65-F5344CB8AC3E}">
        <p14:creationId xmlns:p14="http://schemas.microsoft.com/office/powerpoint/2010/main" xmlns="" val="201456294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slide(fromBottom)">
                                      <p:cBhvr>
                                        <p:cTn id="12"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title" idx="4294967295"/>
          </p:nvPr>
        </p:nvSpPr>
        <p:spPr>
          <a:xfrm>
            <a:off x="231775" y="73025"/>
            <a:ext cx="8229600" cy="609600"/>
          </a:xfrm>
        </p:spPr>
        <p:txBody>
          <a:bodyPr/>
          <a:lstStyle/>
          <a:p>
            <a:pPr eaLnBrk="1" hangingPunct="1"/>
            <a:r>
              <a:rPr lang="fr-FR" altLang="fr-FR"/>
              <a:t>Mise en place des </a:t>
            </a:r>
            <a:r>
              <a:rPr lang="fr-FR" altLang="fr-FR" err="1"/>
              <a:t>CoP</a:t>
            </a:r>
            <a:endParaRPr lang="fr-FR" altLang="fr-F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54853" y="1991223"/>
            <a:ext cx="6633107" cy="2814694"/>
          </a:xfrm>
          <a:prstGeom prst="rect">
            <a:avLst/>
          </a:prstGeom>
        </p:spPr>
      </p:pic>
    </p:spTree>
    <p:extLst>
      <p:ext uri="{BB962C8B-B14F-4D97-AF65-F5344CB8AC3E}">
        <p14:creationId xmlns:p14="http://schemas.microsoft.com/office/powerpoint/2010/main" xmlns="" val="3823605541"/>
      </p:ext>
    </p:extLst>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rot="10800000">
            <a:off x="304800" y="650875"/>
            <a:ext cx="1000125" cy="5418138"/>
          </a:xfrm>
          <a:prstGeom prst="rect">
            <a:avLst/>
          </a:prstGeom>
          <a:gradFill rotWithShape="1">
            <a:gsLst>
              <a:gs pos="0">
                <a:srgbClr val="FFFFFF">
                  <a:alpha val="0"/>
                </a:srgbClr>
              </a:gs>
              <a:gs pos="100000">
                <a:srgbClr val="FFFFFF">
                  <a:alpha val="82999"/>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
        <p:nvSpPr>
          <p:cNvPr id="11268" name="Rectangle 4"/>
          <p:cNvSpPr>
            <a:spLocks noGrp="1" noChangeArrowheads="1"/>
          </p:cNvSpPr>
          <p:nvPr>
            <p:ph type="title" idx="4294967295"/>
          </p:nvPr>
        </p:nvSpPr>
        <p:spPr>
          <a:xfrm>
            <a:off x="231775" y="73025"/>
            <a:ext cx="8229600" cy="609600"/>
          </a:xfrm>
        </p:spPr>
        <p:txBody>
          <a:bodyPr/>
          <a:lstStyle/>
          <a:p>
            <a:pPr eaLnBrk="1" hangingPunct="1"/>
            <a:r>
              <a:rPr lang="fr-FR" altLang="fr-FR" sz="2200"/>
              <a:t>But des communautés d’analyse de pratiques (</a:t>
            </a:r>
            <a:r>
              <a:rPr lang="fr-FR" altLang="fr-FR" sz="2200" err="1"/>
              <a:t>CoP</a:t>
            </a:r>
            <a:r>
              <a:rPr lang="fr-FR" altLang="fr-FR" sz="2200"/>
              <a:t>)</a:t>
            </a:r>
          </a:p>
        </p:txBody>
      </p:sp>
      <p:sp>
        <p:nvSpPr>
          <p:cNvPr id="14340" name="Rectangle 5"/>
          <p:cNvSpPr>
            <a:spLocks noChangeArrowheads="1"/>
          </p:cNvSpPr>
          <p:nvPr/>
        </p:nvSpPr>
        <p:spPr bwMode="auto">
          <a:xfrm>
            <a:off x="1852612" y="1078706"/>
            <a:ext cx="6217500" cy="456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endParaRPr lang="fr-FR" altLang="fr-FR" sz="2200"/>
          </a:p>
          <a:p>
            <a:pPr algn="just" eaLnBrk="1" hangingPunct="1">
              <a:spcBef>
                <a:spcPct val="20000"/>
              </a:spcBef>
              <a:spcAft>
                <a:spcPct val="75000"/>
              </a:spcAft>
            </a:pPr>
            <a:endParaRPr lang="fr-FR" altLang="fr-FR" sz="2200"/>
          </a:p>
          <a:p>
            <a:pPr algn="just" eaLnBrk="1" hangingPunct="1">
              <a:spcBef>
                <a:spcPct val="20000"/>
              </a:spcBef>
              <a:spcAft>
                <a:spcPct val="75000"/>
              </a:spcAft>
            </a:pPr>
            <a:r>
              <a:rPr lang="fr-FR" altLang="fr-FR" sz="2200" smtClean="0"/>
              <a:t>Consolider le </a:t>
            </a:r>
            <a:r>
              <a:rPr lang="fr-FR" altLang="fr-FR" sz="2200"/>
              <a:t>développement du leadership pédagogique des directions d’établissements dans la mise en œuvre de CAP (communautés d’apprentissage professionnelles)</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799" y="1380878"/>
            <a:ext cx="1015627" cy="722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5223339"/>
      </p:ext>
    </p:extLst>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rot="10800000">
            <a:off x="304800" y="650875"/>
            <a:ext cx="1000125" cy="5418138"/>
          </a:xfrm>
          <a:prstGeom prst="rect">
            <a:avLst/>
          </a:prstGeom>
          <a:gradFill rotWithShape="1">
            <a:gsLst>
              <a:gs pos="0">
                <a:srgbClr val="FFFFFF">
                  <a:alpha val="0"/>
                </a:srgbClr>
              </a:gs>
              <a:gs pos="100000">
                <a:srgbClr val="FFFFFF">
                  <a:alpha val="82999"/>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
        <p:nvSpPr>
          <p:cNvPr id="11268" name="Rectangle 4"/>
          <p:cNvSpPr>
            <a:spLocks noGrp="1" noChangeArrowheads="1"/>
          </p:cNvSpPr>
          <p:nvPr>
            <p:ph type="title" idx="4294967295"/>
          </p:nvPr>
        </p:nvSpPr>
        <p:spPr>
          <a:xfrm>
            <a:off x="231775" y="73025"/>
            <a:ext cx="8229600" cy="609600"/>
          </a:xfrm>
        </p:spPr>
        <p:txBody>
          <a:bodyPr/>
          <a:lstStyle/>
          <a:p>
            <a:pPr eaLnBrk="1" hangingPunct="1"/>
            <a:r>
              <a:rPr lang="fr-FR" altLang="fr-FR" sz="2200"/>
              <a:t>Objectifs des communautés d’analyse de pratiques (</a:t>
            </a:r>
            <a:r>
              <a:rPr lang="fr-FR" altLang="fr-FR" sz="2200" err="1"/>
              <a:t>CoP</a:t>
            </a:r>
            <a:r>
              <a:rPr lang="fr-FR" altLang="fr-FR" sz="2200"/>
              <a:t>)</a:t>
            </a:r>
          </a:p>
        </p:txBody>
      </p:sp>
      <p:sp>
        <p:nvSpPr>
          <p:cNvPr id="14340" name="Rectangle 5"/>
          <p:cNvSpPr>
            <a:spLocks noChangeArrowheads="1"/>
          </p:cNvSpPr>
          <p:nvPr/>
        </p:nvSpPr>
        <p:spPr bwMode="auto">
          <a:xfrm>
            <a:off x="1852611" y="828675"/>
            <a:ext cx="6568375" cy="524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spcAft>
                <a:spcPct val="75000"/>
              </a:spcAft>
              <a:buClr>
                <a:srgbClr val="FFC000"/>
              </a:buClr>
              <a:buFont typeface="Wingdings" panose="05000000000000000000" pitchFamily="2" charset="2"/>
              <a:buChar char="Ø"/>
            </a:pPr>
            <a:endParaRPr lang="fr-FR" altLang="fr-FR" sz="2000"/>
          </a:p>
          <a:p>
            <a:pPr marL="342900" indent="-342900" algn="just" eaLnBrk="1" hangingPunct="1">
              <a:spcAft>
                <a:spcPct val="75000"/>
              </a:spcAft>
              <a:buClr>
                <a:srgbClr val="FFC000"/>
              </a:buClr>
              <a:buFont typeface="Wingdings" panose="05000000000000000000" pitchFamily="2" charset="2"/>
              <a:buChar char="Ø"/>
            </a:pPr>
            <a:r>
              <a:rPr lang="fr-FR" altLang="fr-FR" sz="2000"/>
              <a:t>Développer l’expertise professionnelle dans la mise en œuvre et l’accompagnement des </a:t>
            </a:r>
            <a:r>
              <a:rPr lang="fr-FR" altLang="fr-FR" sz="2000" smtClean="0"/>
              <a:t>CAP dans les établissements</a:t>
            </a:r>
            <a:endParaRPr lang="fr-FR" altLang="fr-FR" sz="2000"/>
          </a:p>
          <a:p>
            <a:pPr marL="342900" indent="-342900" algn="just" eaLnBrk="1" hangingPunct="1">
              <a:spcAft>
                <a:spcPct val="75000"/>
              </a:spcAft>
              <a:buClr>
                <a:srgbClr val="FFC000"/>
              </a:buClr>
              <a:buFont typeface="Wingdings" panose="05000000000000000000" pitchFamily="2" charset="2"/>
              <a:buChar char="Ø"/>
            </a:pPr>
            <a:endParaRPr lang="fr-FR" altLang="fr-FR" sz="2000" smtClean="0"/>
          </a:p>
          <a:p>
            <a:pPr marL="342900" indent="-342900" algn="just" eaLnBrk="1" hangingPunct="1">
              <a:spcAft>
                <a:spcPct val="75000"/>
              </a:spcAft>
              <a:buClr>
                <a:srgbClr val="FFC000"/>
              </a:buClr>
              <a:buFont typeface="Wingdings" panose="05000000000000000000" pitchFamily="2" charset="2"/>
              <a:buChar char="Ø"/>
            </a:pPr>
            <a:r>
              <a:rPr lang="fr-FR" altLang="fr-FR" sz="2000" smtClean="0"/>
              <a:t>Favoriser </a:t>
            </a:r>
            <a:r>
              <a:rPr lang="fr-FR" altLang="fr-FR" sz="2000"/>
              <a:t>l’adoption d’une pratique professionnelle </a:t>
            </a:r>
            <a:r>
              <a:rPr lang="fr-FR" altLang="fr-FR" sz="2000" smtClean="0"/>
              <a:t>collaborative</a:t>
            </a:r>
            <a:endParaRPr lang="fr-FR" altLang="fr-FR" sz="2000"/>
          </a:p>
          <a:p>
            <a:pPr marL="342900" indent="-342900" algn="just" eaLnBrk="1" hangingPunct="1">
              <a:spcAft>
                <a:spcPct val="75000"/>
              </a:spcAft>
              <a:buClr>
                <a:srgbClr val="FFC000"/>
              </a:buClr>
              <a:buFont typeface="Wingdings" panose="05000000000000000000" pitchFamily="2" charset="2"/>
              <a:buChar char="Ø"/>
            </a:pPr>
            <a:endParaRPr lang="fr-FR" altLang="fr-FR" sz="2000" smtClean="0"/>
          </a:p>
          <a:p>
            <a:pPr marL="342900" indent="-342900" algn="just" eaLnBrk="1" hangingPunct="1">
              <a:spcAft>
                <a:spcPct val="75000"/>
              </a:spcAft>
              <a:buClr>
                <a:srgbClr val="FFC000"/>
              </a:buClr>
              <a:buFont typeface="Wingdings" panose="05000000000000000000" pitchFamily="2" charset="2"/>
              <a:buChar char="Ø"/>
            </a:pPr>
            <a:r>
              <a:rPr lang="fr-FR" altLang="fr-FR" sz="2000" smtClean="0"/>
              <a:t>Favoriser </a:t>
            </a:r>
            <a:r>
              <a:rPr lang="fr-FR" altLang="fr-FR" sz="2000"/>
              <a:t>la création de réseaux d’entraide</a:t>
            </a:r>
          </a:p>
          <a:p>
            <a:pPr marL="342900" indent="-342900" eaLnBrk="1" hangingPunct="1">
              <a:spcAft>
                <a:spcPct val="75000"/>
              </a:spcAft>
              <a:buClr>
                <a:srgbClr val="FFC000"/>
              </a:buClr>
              <a:buFont typeface="Wingdings" panose="05000000000000000000" pitchFamily="2" charset="2"/>
              <a:buChar char="Ø"/>
            </a:pPr>
            <a:endParaRPr lang="fr-FR" altLang="fr-FR" sz="200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8611" y="1338169"/>
            <a:ext cx="1015627" cy="722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500058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0">
                                            <p:txEl>
                                              <p:pRg st="3" end="3"/>
                                            </p:txEl>
                                          </p:spTgt>
                                        </p:tgtEl>
                                        <p:attrNameLst>
                                          <p:attrName>style.visibility</p:attrName>
                                        </p:attrNameLst>
                                      </p:cBhvr>
                                      <p:to>
                                        <p:strVal val="visible"/>
                                      </p:to>
                                    </p:set>
                                    <p:animEffect transition="in" filter="fade">
                                      <p:cBhvr>
                                        <p:cTn id="7" dur="500"/>
                                        <p:tgtEl>
                                          <p:spTgt spid="1434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40">
                                            <p:txEl>
                                              <p:pRg st="5" end="5"/>
                                            </p:txEl>
                                          </p:spTgt>
                                        </p:tgtEl>
                                        <p:attrNameLst>
                                          <p:attrName>style.visibility</p:attrName>
                                        </p:attrNameLst>
                                      </p:cBhvr>
                                      <p:to>
                                        <p:strVal val="visible"/>
                                      </p:to>
                                    </p:set>
                                    <p:animEffect transition="in" filter="fade">
                                      <p:cBhvr>
                                        <p:cTn id="12" dur="500"/>
                                        <p:tgtEl>
                                          <p:spTgt spid="1434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rot="10800000">
            <a:off x="304800" y="650875"/>
            <a:ext cx="1000125" cy="5418138"/>
          </a:xfrm>
          <a:prstGeom prst="rect">
            <a:avLst/>
          </a:prstGeom>
          <a:gradFill rotWithShape="1">
            <a:gsLst>
              <a:gs pos="0">
                <a:srgbClr val="FFFFFF">
                  <a:alpha val="0"/>
                </a:srgbClr>
              </a:gs>
              <a:gs pos="100000">
                <a:srgbClr val="FFFFFF">
                  <a:alpha val="82999"/>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
        <p:nvSpPr>
          <p:cNvPr id="11268" name="Rectangle 4"/>
          <p:cNvSpPr>
            <a:spLocks noGrp="1" noChangeArrowheads="1"/>
          </p:cNvSpPr>
          <p:nvPr>
            <p:ph type="title" idx="4294967295"/>
          </p:nvPr>
        </p:nvSpPr>
        <p:spPr>
          <a:xfrm>
            <a:off x="231775" y="73025"/>
            <a:ext cx="8229600" cy="609600"/>
          </a:xfrm>
        </p:spPr>
        <p:txBody>
          <a:bodyPr/>
          <a:lstStyle/>
          <a:p>
            <a:pPr eaLnBrk="1" hangingPunct="1"/>
            <a:r>
              <a:rPr lang="fr-FR" altLang="fr-FR" sz="2200"/>
              <a:t>Objectifs des communautés d’analyse de pratiques (</a:t>
            </a:r>
            <a:r>
              <a:rPr lang="fr-FR" altLang="fr-FR" sz="2200" err="1"/>
              <a:t>CoP</a:t>
            </a:r>
            <a:r>
              <a:rPr lang="fr-FR" altLang="fr-FR" sz="2200"/>
              <a:t>)</a:t>
            </a:r>
          </a:p>
        </p:txBody>
      </p:sp>
      <p:sp>
        <p:nvSpPr>
          <p:cNvPr id="14340" name="Rectangle 5"/>
          <p:cNvSpPr>
            <a:spLocks noChangeArrowheads="1"/>
          </p:cNvSpPr>
          <p:nvPr/>
        </p:nvSpPr>
        <p:spPr bwMode="auto">
          <a:xfrm>
            <a:off x="1852612" y="828675"/>
            <a:ext cx="6545664" cy="524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spcAft>
                <a:spcPct val="75000"/>
              </a:spcAft>
              <a:buClr>
                <a:srgbClr val="FFC000"/>
              </a:buClr>
              <a:buFont typeface="Wingdings" panose="05000000000000000000" pitchFamily="2" charset="2"/>
              <a:buChar char="Ø"/>
            </a:pPr>
            <a:endParaRPr lang="fr-FR" altLang="fr-FR" sz="2000"/>
          </a:p>
          <a:p>
            <a:pPr marL="342900" indent="-342900" algn="just" eaLnBrk="1" hangingPunct="1">
              <a:spcAft>
                <a:spcPct val="75000"/>
              </a:spcAft>
              <a:buClr>
                <a:srgbClr val="FFC000"/>
              </a:buClr>
              <a:buFont typeface="Wingdings" panose="05000000000000000000" pitchFamily="2" charset="2"/>
              <a:buChar char="Ø"/>
            </a:pPr>
            <a:r>
              <a:rPr lang="fr-FR" altLang="fr-FR" sz="2000" smtClean="0"/>
              <a:t>Utiliser </a:t>
            </a:r>
            <a:r>
              <a:rPr lang="fr-FR" altLang="fr-FR" sz="2000"/>
              <a:t>des outils, des ressources et des experts pour guider le choix de pratiques probantes</a:t>
            </a:r>
          </a:p>
          <a:p>
            <a:pPr algn="just" eaLnBrk="1" hangingPunct="1">
              <a:spcAft>
                <a:spcPct val="75000"/>
              </a:spcAft>
              <a:buClr>
                <a:srgbClr val="FFC000"/>
              </a:buClr>
            </a:pPr>
            <a:endParaRPr lang="fr-FR" altLang="fr-FR" sz="2000" smtClean="0"/>
          </a:p>
          <a:p>
            <a:pPr marL="342900" indent="-342900" algn="just" eaLnBrk="1" hangingPunct="1">
              <a:spcAft>
                <a:spcPct val="75000"/>
              </a:spcAft>
              <a:buClr>
                <a:srgbClr val="FFC000"/>
              </a:buClr>
              <a:buFont typeface="Wingdings" panose="05000000000000000000" pitchFamily="2" charset="2"/>
              <a:buChar char="Ø"/>
            </a:pPr>
            <a:r>
              <a:rPr lang="fr-FR" altLang="fr-FR" sz="2000" smtClean="0"/>
              <a:t>Développer </a:t>
            </a:r>
            <a:r>
              <a:rPr lang="fr-FR" altLang="fr-FR" sz="2000"/>
              <a:t>un meilleur sentiment d’efficacité professionnelle</a:t>
            </a:r>
          </a:p>
          <a:p>
            <a:pPr marL="342900" indent="-342900" algn="just" eaLnBrk="1" hangingPunct="1">
              <a:spcAft>
                <a:spcPct val="75000"/>
              </a:spcAft>
              <a:buClr>
                <a:srgbClr val="FFC000"/>
              </a:buClr>
              <a:buFont typeface="Wingdings" panose="05000000000000000000" pitchFamily="2" charset="2"/>
              <a:buChar char="Ø"/>
            </a:pPr>
            <a:endParaRPr lang="fr-FR" altLang="fr-FR" sz="2000" smtClean="0"/>
          </a:p>
          <a:p>
            <a:pPr marL="342900" indent="-342900" algn="just" eaLnBrk="1" hangingPunct="1">
              <a:spcAft>
                <a:spcPct val="75000"/>
              </a:spcAft>
              <a:buClr>
                <a:srgbClr val="FFC000"/>
              </a:buClr>
              <a:buFont typeface="Wingdings" panose="05000000000000000000" pitchFamily="2" charset="2"/>
              <a:buChar char="Ø"/>
            </a:pPr>
            <a:r>
              <a:rPr lang="fr-FR" altLang="fr-FR" sz="2000" smtClean="0"/>
              <a:t>Mettre </a:t>
            </a:r>
            <a:r>
              <a:rPr lang="fr-FR" altLang="fr-FR" sz="2000"/>
              <a:t>en place des mécanismes de supervision et d’accompagnement pédagogique des enseignants </a:t>
            </a:r>
            <a:r>
              <a:rPr lang="fr-FR" altLang="fr-FR" sz="2000" smtClean="0"/>
              <a:t>(activation du </a:t>
            </a:r>
            <a:r>
              <a:rPr lang="fr-FR" altLang="fr-FR" sz="2000"/>
              <a:t>leadership)</a:t>
            </a:r>
          </a:p>
          <a:p>
            <a:pPr marL="342900" indent="-342900" eaLnBrk="1" hangingPunct="1">
              <a:spcAft>
                <a:spcPct val="75000"/>
              </a:spcAft>
              <a:buClr>
                <a:srgbClr val="FFC000"/>
              </a:buClr>
              <a:buFont typeface="Wingdings" panose="05000000000000000000" pitchFamily="2" charset="2"/>
              <a:buChar char="Ø"/>
            </a:pPr>
            <a:endParaRPr lang="fr-FR" altLang="fr-FR" sz="200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799" y="1422919"/>
            <a:ext cx="1015627" cy="722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7843211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0">
                                            <p:txEl>
                                              <p:pRg st="3" end="3"/>
                                            </p:txEl>
                                          </p:spTgt>
                                        </p:tgtEl>
                                        <p:attrNameLst>
                                          <p:attrName>style.visibility</p:attrName>
                                        </p:attrNameLst>
                                      </p:cBhvr>
                                      <p:to>
                                        <p:strVal val="visible"/>
                                      </p:to>
                                    </p:set>
                                    <p:animEffect transition="in" filter="fade">
                                      <p:cBhvr>
                                        <p:cTn id="7" dur="500"/>
                                        <p:tgtEl>
                                          <p:spTgt spid="1434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34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idx="4294967295"/>
          </p:nvPr>
        </p:nvSpPr>
        <p:spPr>
          <a:xfrm>
            <a:off x="685800" y="2130425"/>
            <a:ext cx="7772400" cy="1470025"/>
          </a:xfrm>
        </p:spPr>
        <p:txBody>
          <a:bodyPr/>
          <a:lstStyle/>
          <a:p>
            <a:pPr algn="ctr" eaLnBrk="1" hangingPunct="1"/>
            <a:r>
              <a:rPr lang="fr-FR" altLang="fr-FR" sz="4400">
                <a:solidFill>
                  <a:schemeClr val="tx1"/>
                </a:solidFill>
              </a:rPr>
              <a:t>Éléments de vision</a:t>
            </a:r>
          </a:p>
        </p:txBody>
      </p:sp>
      <p:sp>
        <p:nvSpPr>
          <p:cNvPr id="18435" name="Rectangle 3"/>
          <p:cNvSpPr>
            <a:spLocks noGrp="1" noChangeArrowheads="1"/>
          </p:cNvSpPr>
          <p:nvPr>
            <p:ph type="subTitle" idx="4294967295"/>
          </p:nvPr>
        </p:nvSpPr>
        <p:spPr>
          <a:xfrm>
            <a:off x="1371600" y="3886200"/>
            <a:ext cx="6400800" cy="1752600"/>
          </a:xfrm>
        </p:spPr>
        <p:txBody>
          <a:bodyPr/>
          <a:lstStyle/>
          <a:p>
            <a:pPr marL="0" indent="0" algn="ctr" eaLnBrk="1" hangingPunct="1">
              <a:buFontTx/>
              <a:buNone/>
            </a:pPr>
            <a:r>
              <a:rPr lang="fr-FR" altLang="fr-FR" sz="3200">
                <a:solidFill>
                  <a:srgbClr val="FF9900"/>
                </a:solidFill>
              </a:rPr>
              <a:t>M. Bernard Dufourd</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slide(fromBottom)">
                                      <p:cBhvr>
                                        <p:cTn id="12"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3"/>
          <p:cNvSpPr>
            <a:spLocks noGrp="1" noChangeArrowheads="1"/>
          </p:cNvSpPr>
          <p:nvPr>
            <p:ph type="title" idx="4294967295"/>
          </p:nvPr>
        </p:nvSpPr>
        <p:spPr>
          <a:xfrm>
            <a:off x="231775" y="31460"/>
            <a:ext cx="8229600" cy="609600"/>
          </a:xfrm>
        </p:spPr>
        <p:txBody>
          <a:bodyPr/>
          <a:lstStyle/>
          <a:p>
            <a:pPr eaLnBrk="1" hangingPunct="1"/>
            <a:r>
              <a:rPr lang="fr-FR" altLang="fr-FR"/>
              <a:t>Rôle de l’animateur	(DG ou DGA)		</a:t>
            </a:r>
          </a:p>
        </p:txBody>
      </p:sp>
      <p:sp>
        <p:nvSpPr>
          <p:cNvPr id="16387" name="Rectangle 4"/>
          <p:cNvSpPr>
            <a:spLocks noGrp="1" noChangeArrowheads="1"/>
          </p:cNvSpPr>
          <p:nvPr>
            <p:ph type="body" idx="4294967295"/>
          </p:nvPr>
        </p:nvSpPr>
        <p:spPr>
          <a:xfrm>
            <a:off x="228600" y="847725"/>
            <a:ext cx="8542538" cy="4659313"/>
          </a:xfrm>
        </p:spPr>
        <p:txBody>
          <a:bodyPr/>
          <a:lstStyle/>
          <a:p>
            <a:pPr marL="0" indent="0" eaLnBrk="1" hangingPunct="1">
              <a:spcAft>
                <a:spcPct val="75000"/>
              </a:spcAft>
              <a:buClr>
                <a:srgbClr val="FF9900"/>
              </a:buClr>
              <a:buNone/>
            </a:pPr>
            <a:r>
              <a:rPr lang="fr-FR" altLang="fr-FR" sz="2400"/>
              <a:t>L’animateur est le guide et le gestionnaire de la communauté </a:t>
            </a:r>
          </a:p>
          <a:p>
            <a:pPr>
              <a:spcAft>
                <a:spcPct val="75000"/>
              </a:spcAft>
              <a:buClr>
                <a:srgbClr val="FF9900"/>
              </a:buClr>
              <a:buFont typeface="Wingdings" panose="05000000000000000000" pitchFamily="2" charset="2"/>
              <a:buChar char="Ø"/>
            </a:pPr>
            <a:r>
              <a:rPr lang="fr-FR" altLang="fr-FR" sz="2400"/>
              <a:t> Assurer son développement, sa pertinence, son importance stratégique au sein de l’organisation et sa visibilité</a:t>
            </a:r>
          </a:p>
          <a:p>
            <a:pPr>
              <a:spcAft>
                <a:spcPct val="75000"/>
              </a:spcAft>
              <a:buClr>
                <a:srgbClr val="FF9900"/>
              </a:buClr>
              <a:buFont typeface="Wingdings" panose="05000000000000000000" pitchFamily="2" charset="2"/>
              <a:buChar char="Ø"/>
            </a:pPr>
            <a:endParaRPr lang="fr-FR" altLang="fr-FR" sz="2400"/>
          </a:p>
          <a:p>
            <a:pPr>
              <a:spcAft>
                <a:spcPct val="75000"/>
              </a:spcAft>
              <a:buClr>
                <a:srgbClr val="FF9900"/>
              </a:buClr>
              <a:buFont typeface="Wingdings" panose="05000000000000000000" pitchFamily="2" charset="2"/>
              <a:buChar char="Ø"/>
            </a:pPr>
            <a:r>
              <a:rPr lang="fr-FR" altLang="fr-FR" sz="2400"/>
              <a:t>Former un réseau parmi les membres de la communauté, en encourageant la participation, en facilitant ou en déclenchant les discussions et en dynamisant continuellement la communauté</a:t>
            </a:r>
          </a:p>
          <a:p>
            <a:pPr marL="0" indent="0" eaLnBrk="1" hangingPunct="1">
              <a:spcAft>
                <a:spcPct val="75000"/>
              </a:spcAft>
              <a:buClr>
                <a:srgbClr val="FF9900"/>
              </a:buClr>
              <a:buNone/>
            </a:pPr>
            <a:endParaRPr lang="fr-FR" altLang="fr-FR" sz="2400"/>
          </a:p>
          <a:p>
            <a:pPr marL="0" indent="0" eaLnBrk="1" hangingPunct="1">
              <a:spcAft>
                <a:spcPct val="75000"/>
              </a:spcAft>
              <a:buClr>
                <a:srgbClr val="FF9900"/>
              </a:buClr>
              <a:buNone/>
            </a:pPr>
            <a:endParaRPr lang="fr-FR" altLang="fr-FR" sz="24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5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3" end="3"/>
                                            </p:txEl>
                                          </p:spTgt>
                                        </p:tgtEl>
                                        <p:attrNameLst>
                                          <p:attrName>style.visibility</p:attrName>
                                        </p:attrNameLst>
                                      </p:cBhvr>
                                      <p:to>
                                        <p:strVal val="visible"/>
                                      </p:to>
                                    </p:set>
                                    <p:animEffect transition="in" filter="fade">
                                      <p:cBhvr>
                                        <p:cTn id="12"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rot="10800000">
            <a:off x="304800" y="650875"/>
            <a:ext cx="1000125" cy="5418138"/>
          </a:xfrm>
          <a:prstGeom prst="rect">
            <a:avLst/>
          </a:prstGeom>
          <a:gradFill rotWithShape="1">
            <a:gsLst>
              <a:gs pos="0">
                <a:srgbClr val="FFFFFF">
                  <a:alpha val="0"/>
                </a:srgbClr>
              </a:gs>
              <a:gs pos="100000">
                <a:srgbClr val="FFFFFF">
                  <a:alpha val="82999"/>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
        <p:nvSpPr>
          <p:cNvPr id="11268" name="Rectangle 4"/>
          <p:cNvSpPr>
            <a:spLocks noGrp="1" noChangeArrowheads="1"/>
          </p:cNvSpPr>
          <p:nvPr>
            <p:ph type="title" idx="4294967295"/>
          </p:nvPr>
        </p:nvSpPr>
        <p:spPr>
          <a:xfrm>
            <a:off x="231775" y="45315"/>
            <a:ext cx="8229600" cy="609600"/>
          </a:xfrm>
        </p:spPr>
        <p:txBody>
          <a:bodyPr/>
          <a:lstStyle/>
          <a:p>
            <a:pPr eaLnBrk="1" hangingPunct="1"/>
            <a:r>
              <a:rPr lang="fr-FR" altLang="fr-FR"/>
              <a:t>Rôle de l’animateur (DG ou DGA)</a:t>
            </a:r>
          </a:p>
        </p:txBody>
      </p:sp>
      <p:sp>
        <p:nvSpPr>
          <p:cNvPr id="14340" name="Rectangle 5"/>
          <p:cNvSpPr>
            <a:spLocks noChangeArrowheads="1"/>
          </p:cNvSpPr>
          <p:nvPr/>
        </p:nvSpPr>
        <p:spPr bwMode="auto">
          <a:xfrm>
            <a:off x="1852612" y="828675"/>
            <a:ext cx="6545664" cy="524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spcAft>
                <a:spcPct val="75000"/>
              </a:spcAft>
              <a:buClr>
                <a:srgbClr val="FFC000"/>
              </a:buClr>
              <a:buFont typeface="Wingdings" panose="05000000000000000000" pitchFamily="2" charset="2"/>
              <a:buChar char="Ø"/>
            </a:pPr>
            <a:endParaRPr lang="fr-FR" altLang="fr-FR" sz="2000"/>
          </a:p>
          <a:p>
            <a:pPr marL="342900" indent="-342900" eaLnBrk="1" hangingPunct="1">
              <a:spcAft>
                <a:spcPct val="75000"/>
              </a:spcAft>
              <a:buClr>
                <a:srgbClr val="FFC000"/>
              </a:buClr>
              <a:buFont typeface="Wingdings" panose="05000000000000000000" pitchFamily="2" charset="2"/>
              <a:buChar char="Ø"/>
            </a:pPr>
            <a:r>
              <a:rPr lang="fr-FR" altLang="fr-FR" sz="2000"/>
              <a:t>Proposer des thèmes à explorer, des sujets de discussion </a:t>
            </a:r>
          </a:p>
          <a:p>
            <a:pPr marL="342900" indent="-342900" eaLnBrk="1" hangingPunct="1">
              <a:spcAft>
                <a:spcPct val="75000"/>
              </a:spcAft>
              <a:buClr>
                <a:srgbClr val="FFC000"/>
              </a:buClr>
              <a:buFont typeface="Wingdings" panose="05000000000000000000" pitchFamily="2" charset="2"/>
              <a:buChar char="Ø"/>
            </a:pPr>
            <a:r>
              <a:rPr lang="fr-FR" altLang="fr-FR" sz="2000"/>
              <a:t>Animer les conversations</a:t>
            </a:r>
          </a:p>
          <a:p>
            <a:pPr marL="342900" indent="-342900" eaLnBrk="1" hangingPunct="1">
              <a:spcAft>
                <a:spcPct val="75000"/>
              </a:spcAft>
              <a:buClr>
                <a:srgbClr val="FFC000"/>
              </a:buClr>
              <a:buFont typeface="Wingdings" panose="05000000000000000000" pitchFamily="2" charset="2"/>
              <a:buChar char="Ø"/>
            </a:pPr>
            <a:r>
              <a:rPr lang="fr-FR" altLang="fr-FR" sz="2000"/>
              <a:t>Se préoccuper de la qualité et de la pertinence des échanges</a:t>
            </a:r>
          </a:p>
          <a:p>
            <a:pPr marL="342900" indent="-342900" eaLnBrk="1" hangingPunct="1">
              <a:spcAft>
                <a:spcPct val="75000"/>
              </a:spcAft>
              <a:buClr>
                <a:srgbClr val="FFC000"/>
              </a:buClr>
              <a:buFont typeface="Wingdings" panose="05000000000000000000" pitchFamily="2" charset="2"/>
              <a:buChar char="Ø"/>
            </a:pPr>
            <a:r>
              <a:rPr lang="fr-FR" altLang="fr-FR" sz="2000"/>
              <a:t>Synthétiser les échanges</a:t>
            </a:r>
          </a:p>
          <a:p>
            <a:pPr marL="342900" indent="-342900" eaLnBrk="1" hangingPunct="1">
              <a:spcAft>
                <a:spcPct val="75000"/>
              </a:spcAft>
              <a:buClr>
                <a:srgbClr val="FFC000"/>
              </a:buClr>
              <a:buFont typeface="Wingdings" panose="05000000000000000000" pitchFamily="2" charset="2"/>
              <a:buChar char="Ø"/>
            </a:pPr>
            <a:r>
              <a:rPr lang="fr-FR" altLang="fr-FR" sz="2000"/>
              <a:t>Solliciter la participation d’un expert</a:t>
            </a:r>
          </a:p>
          <a:p>
            <a:pPr eaLnBrk="1" hangingPunct="1">
              <a:spcAft>
                <a:spcPct val="75000"/>
              </a:spcAft>
              <a:buClr>
                <a:srgbClr val="FFC000"/>
              </a:buClr>
            </a:pPr>
            <a:endParaRPr lang="fr-FR" altLang="fr-FR" sz="2000"/>
          </a:p>
          <a:p>
            <a:pPr marL="342900" indent="-342900" eaLnBrk="1" hangingPunct="1">
              <a:spcAft>
                <a:spcPct val="75000"/>
              </a:spcAft>
              <a:buClr>
                <a:srgbClr val="FFC000"/>
              </a:buClr>
              <a:buFont typeface="Wingdings" panose="05000000000000000000" pitchFamily="2" charset="2"/>
              <a:buChar char="Ø"/>
            </a:pPr>
            <a:endParaRPr lang="fr-FR" altLang="fr-FR" sz="2000"/>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4488" y="1316594"/>
            <a:ext cx="960438" cy="833939"/>
          </a:xfrm>
          <a:prstGeom prst="rect">
            <a:avLst/>
          </a:prstGeom>
          <a:solidFill>
            <a:srgbClr val="FFFFFF"/>
          </a:solidFill>
        </p:spPr>
      </p:pic>
    </p:spTree>
    <p:extLst>
      <p:ext uri="{BB962C8B-B14F-4D97-AF65-F5344CB8AC3E}">
        <p14:creationId xmlns:p14="http://schemas.microsoft.com/office/powerpoint/2010/main" xmlns="" val="43735506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0">
                                            <p:txEl>
                                              <p:pRg st="2" end="2"/>
                                            </p:txEl>
                                          </p:spTgt>
                                        </p:tgtEl>
                                        <p:attrNameLst>
                                          <p:attrName>style.visibility</p:attrName>
                                        </p:attrNameLst>
                                      </p:cBhvr>
                                      <p:to>
                                        <p:strVal val="visible"/>
                                      </p:to>
                                    </p:set>
                                    <p:animEffect transition="in" filter="fade">
                                      <p:cBhvr>
                                        <p:cTn id="7" dur="500"/>
                                        <p:tgtEl>
                                          <p:spTgt spid="1434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40">
                                            <p:txEl>
                                              <p:pRg st="3" end="3"/>
                                            </p:txEl>
                                          </p:spTgt>
                                        </p:tgtEl>
                                        <p:attrNameLst>
                                          <p:attrName>style.visibility</p:attrName>
                                        </p:attrNameLst>
                                      </p:cBhvr>
                                      <p:to>
                                        <p:strVal val="visible"/>
                                      </p:to>
                                    </p:set>
                                    <p:animEffect transition="in" filter="fade">
                                      <p:cBhvr>
                                        <p:cTn id="12" dur="500"/>
                                        <p:tgtEl>
                                          <p:spTgt spid="1434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40">
                                            <p:txEl>
                                              <p:pRg st="4" end="4"/>
                                            </p:txEl>
                                          </p:spTgt>
                                        </p:tgtEl>
                                        <p:attrNameLst>
                                          <p:attrName>style.visibility</p:attrName>
                                        </p:attrNameLst>
                                      </p:cBhvr>
                                      <p:to>
                                        <p:strVal val="visible"/>
                                      </p:to>
                                    </p:set>
                                    <p:animEffect transition="in" filter="fade">
                                      <p:cBhvr>
                                        <p:cTn id="17" dur="500"/>
                                        <p:tgtEl>
                                          <p:spTgt spid="1434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40">
                                            <p:txEl>
                                              <p:pRg st="5" end="5"/>
                                            </p:txEl>
                                          </p:spTgt>
                                        </p:tgtEl>
                                        <p:attrNameLst>
                                          <p:attrName>style.visibility</p:attrName>
                                        </p:attrNameLst>
                                      </p:cBhvr>
                                      <p:to>
                                        <p:strVal val="visible"/>
                                      </p:to>
                                    </p:set>
                                    <p:animEffect transition="in" filter="fade">
                                      <p:cBhvr>
                                        <p:cTn id="22" dur="500"/>
                                        <p:tgtEl>
                                          <p:spTgt spid="1434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rot="10800000">
            <a:off x="304800" y="650875"/>
            <a:ext cx="1000125" cy="5418138"/>
          </a:xfrm>
          <a:prstGeom prst="rect">
            <a:avLst/>
          </a:prstGeom>
          <a:gradFill rotWithShape="1">
            <a:gsLst>
              <a:gs pos="0">
                <a:srgbClr val="FFFFFF">
                  <a:alpha val="0"/>
                </a:srgbClr>
              </a:gs>
              <a:gs pos="100000">
                <a:srgbClr val="FFFFFF">
                  <a:alpha val="82999"/>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
        <p:nvSpPr>
          <p:cNvPr id="11268" name="Rectangle 4"/>
          <p:cNvSpPr>
            <a:spLocks noGrp="1" noChangeArrowheads="1"/>
          </p:cNvSpPr>
          <p:nvPr>
            <p:ph type="title" idx="4294967295"/>
          </p:nvPr>
        </p:nvSpPr>
        <p:spPr>
          <a:xfrm>
            <a:off x="231775" y="31460"/>
            <a:ext cx="8229600" cy="609600"/>
          </a:xfrm>
        </p:spPr>
        <p:txBody>
          <a:bodyPr/>
          <a:lstStyle/>
          <a:p>
            <a:pPr eaLnBrk="1" hangingPunct="1"/>
            <a:r>
              <a:rPr lang="fr-FR" altLang="fr-FR"/>
              <a:t>Rôle de l’animateur (DG ou DGA)</a:t>
            </a:r>
          </a:p>
        </p:txBody>
      </p:sp>
      <p:sp>
        <p:nvSpPr>
          <p:cNvPr id="14340" name="Rectangle 5"/>
          <p:cNvSpPr>
            <a:spLocks noChangeArrowheads="1"/>
          </p:cNvSpPr>
          <p:nvPr/>
        </p:nvSpPr>
        <p:spPr bwMode="auto">
          <a:xfrm>
            <a:off x="1852612" y="828675"/>
            <a:ext cx="6545664" cy="524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spcAft>
                <a:spcPct val="75000"/>
              </a:spcAft>
              <a:buClr>
                <a:srgbClr val="FFC000"/>
              </a:buClr>
              <a:buFont typeface="Wingdings" panose="05000000000000000000" pitchFamily="2" charset="2"/>
              <a:buChar char="Ø"/>
            </a:pPr>
            <a:endParaRPr lang="fr-FR" altLang="fr-FR" sz="2000"/>
          </a:p>
          <a:p>
            <a:pPr marL="342900" indent="-342900" eaLnBrk="1" hangingPunct="1">
              <a:spcAft>
                <a:spcPct val="75000"/>
              </a:spcAft>
              <a:buClr>
                <a:srgbClr val="FFC000"/>
              </a:buClr>
              <a:buFont typeface="Wingdings" panose="05000000000000000000" pitchFamily="2" charset="2"/>
              <a:buChar char="Ø"/>
            </a:pPr>
            <a:r>
              <a:rPr lang="fr-FR" altLang="fr-FR" sz="2000"/>
              <a:t>Maintenir un certain niveau d’activité au sein de la communauté</a:t>
            </a:r>
          </a:p>
          <a:p>
            <a:pPr marL="342900" indent="-342900" eaLnBrk="1" hangingPunct="1">
              <a:spcAft>
                <a:spcPct val="75000"/>
              </a:spcAft>
              <a:buClr>
                <a:srgbClr val="FFC000"/>
              </a:buClr>
              <a:buFont typeface="Wingdings" panose="05000000000000000000" pitchFamily="2" charset="2"/>
              <a:buChar char="Ø"/>
            </a:pPr>
            <a:r>
              <a:rPr lang="fr-FR" altLang="fr-FR" sz="2000"/>
              <a:t>Favoriser les échanges et inciter les moins actifs à s’engager davantage</a:t>
            </a:r>
          </a:p>
          <a:p>
            <a:pPr marL="342900" indent="-342900" eaLnBrk="1" hangingPunct="1">
              <a:spcAft>
                <a:spcPct val="75000"/>
              </a:spcAft>
              <a:buClr>
                <a:srgbClr val="FFC000"/>
              </a:buClr>
              <a:buFont typeface="Wingdings" panose="05000000000000000000" pitchFamily="2" charset="2"/>
              <a:buChar char="Ø"/>
            </a:pPr>
            <a:r>
              <a:rPr lang="fr-FR" altLang="fr-FR" sz="2000"/>
              <a:t>Maintenir un climat propice à la réflexion</a:t>
            </a:r>
          </a:p>
          <a:p>
            <a:pPr marL="342900" indent="-342900" eaLnBrk="1" hangingPunct="1">
              <a:spcAft>
                <a:spcPct val="75000"/>
              </a:spcAft>
              <a:buClr>
                <a:srgbClr val="FFC000"/>
              </a:buClr>
              <a:buFont typeface="Wingdings" panose="05000000000000000000" pitchFamily="2" charset="2"/>
              <a:buChar char="Ø"/>
            </a:pPr>
            <a:r>
              <a:rPr lang="fr-FR" altLang="fr-FR" sz="2000"/>
              <a:t>Aider la communauté à dégager son sens et structurer sa démarche</a:t>
            </a:r>
          </a:p>
          <a:p>
            <a:pPr marL="342900" indent="-342900" eaLnBrk="1" hangingPunct="1">
              <a:spcAft>
                <a:spcPct val="75000"/>
              </a:spcAft>
              <a:buClr>
                <a:srgbClr val="FFC000"/>
              </a:buClr>
              <a:buFont typeface="Wingdings" panose="05000000000000000000" pitchFamily="2" charset="2"/>
              <a:buChar char="Ø"/>
            </a:pPr>
            <a:r>
              <a:rPr lang="fr-FR" altLang="fr-FR" sz="2000"/>
              <a:t>S’assurer d’un modus operandi favorable pour tous</a:t>
            </a:r>
          </a:p>
          <a:p>
            <a:pPr eaLnBrk="1" hangingPunct="1">
              <a:spcAft>
                <a:spcPct val="75000"/>
              </a:spcAft>
              <a:buClr>
                <a:srgbClr val="FFC000"/>
              </a:buClr>
            </a:pPr>
            <a:endParaRPr lang="fr-FR" altLang="fr-FR" sz="2000"/>
          </a:p>
          <a:p>
            <a:pPr marL="342900" indent="-342900" eaLnBrk="1" hangingPunct="1">
              <a:spcAft>
                <a:spcPct val="75000"/>
              </a:spcAft>
              <a:buClr>
                <a:srgbClr val="FFC000"/>
              </a:buClr>
              <a:buFont typeface="Wingdings" panose="05000000000000000000" pitchFamily="2" charset="2"/>
              <a:buChar char="Ø"/>
            </a:pPr>
            <a:endParaRPr lang="fr-FR" altLang="fr-FR" sz="200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799" y="1327715"/>
            <a:ext cx="1015627" cy="722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7605357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0">
                                            <p:txEl>
                                              <p:pRg st="2" end="2"/>
                                            </p:txEl>
                                          </p:spTgt>
                                        </p:tgtEl>
                                        <p:attrNameLst>
                                          <p:attrName>style.visibility</p:attrName>
                                        </p:attrNameLst>
                                      </p:cBhvr>
                                      <p:to>
                                        <p:strVal val="visible"/>
                                      </p:to>
                                    </p:set>
                                    <p:animEffect transition="in" filter="fade">
                                      <p:cBhvr>
                                        <p:cTn id="7" dur="500"/>
                                        <p:tgtEl>
                                          <p:spTgt spid="1434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40">
                                            <p:txEl>
                                              <p:pRg st="3" end="3"/>
                                            </p:txEl>
                                          </p:spTgt>
                                        </p:tgtEl>
                                        <p:attrNameLst>
                                          <p:attrName>style.visibility</p:attrName>
                                        </p:attrNameLst>
                                      </p:cBhvr>
                                      <p:to>
                                        <p:strVal val="visible"/>
                                      </p:to>
                                    </p:set>
                                    <p:animEffect transition="in" filter="fade">
                                      <p:cBhvr>
                                        <p:cTn id="12" dur="500"/>
                                        <p:tgtEl>
                                          <p:spTgt spid="1434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40">
                                            <p:txEl>
                                              <p:pRg st="4" end="4"/>
                                            </p:txEl>
                                          </p:spTgt>
                                        </p:tgtEl>
                                        <p:attrNameLst>
                                          <p:attrName>style.visibility</p:attrName>
                                        </p:attrNameLst>
                                      </p:cBhvr>
                                      <p:to>
                                        <p:strVal val="visible"/>
                                      </p:to>
                                    </p:set>
                                    <p:animEffect transition="in" filter="fade">
                                      <p:cBhvr>
                                        <p:cTn id="17" dur="500"/>
                                        <p:tgtEl>
                                          <p:spTgt spid="1434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40">
                                            <p:txEl>
                                              <p:pRg st="5" end="5"/>
                                            </p:txEl>
                                          </p:spTgt>
                                        </p:tgtEl>
                                        <p:attrNameLst>
                                          <p:attrName>style.visibility</p:attrName>
                                        </p:attrNameLst>
                                      </p:cBhvr>
                                      <p:to>
                                        <p:strVal val="visible"/>
                                      </p:to>
                                    </p:set>
                                    <p:animEffect transition="in" filter="fade">
                                      <p:cBhvr>
                                        <p:cTn id="22" dur="500"/>
                                        <p:tgtEl>
                                          <p:spTgt spid="1434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rot="10800000">
            <a:off x="304800" y="650875"/>
            <a:ext cx="1000125" cy="5418138"/>
          </a:xfrm>
          <a:prstGeom prst="rect">
            <a:avLst/>
          </a:prstGeom>
          <a:gradFill rotWithShape="1">
            <a:gsLst>
              <a:gs pos="0">
                <a:srgbClr val="FFFFFF">
                  <a:alpha val="0"/>
                </a:srgbClr>
              </a:gs>
              <a:gs pos="100000">
                <a:srgbClr val="FFFFFF">
                  <a:alpha val="82999"/>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
        <p:nvSpPr>
          <p:cNvPr id="11268" name="Rectangle 4"/>
          <p:cNvSpPr>
            <a:spLocks noGrp="1" noChangeArrowheads="1"/>
          </p:cNvSpPr>
          <p:nvPr>
            <p:ph type="title" idx="4294967295"/>
          </p:nvPr>
        </p:nvSpPr>
        <p:spPr>
          <a:xfrm>
            <a:off x="231775" y="31460"/>
            <a:ext cx="8229600" cy="609600"/>
          </a:xfrm>
        </p:spPr>
        <p:txBody>
          <a:bodyPr/>
          <a:lstStyle/>
          <a:p>
            <a:pPr eaLnBrk="1" hangingPunct="1"/>
            <a:r>
              <a:rPr lang="fr-FR" altLang="fr-FR" smtClean="0"/>
              <a:t>Conditions de déploiement</a:t>
            </a:r>
            <a:endParaRPr lang="fr-FR" altLang="fr-FR"/>
          </a:p>
        </p:txBody>
      </p:sp>
      <p:sp>
        <p:nvSpPr>
          <p:cNvPr id="14340" name="Rectangle 5"/>
          <p:cNvSpPr>
            <a:spLocks noChangeArrowheads="1"/>
          </p:cNvSpPr>
          <p:nvPr/>
        </p:nvSpPr>
        <p:spPr bwMode="auto">
          <a:xfrm>
            <a:off x="1852612" y="828675"/>
            <a:ext cx="6545664" cy="524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spcAft>
                <a:spcPct val="75000"/>
              </a:spcAft>
              <a:buClr>
                <a:srgbClr val="FFC000"/>
              </a:buClr>
              <a:buFont typeface="Wingdings" panose="05000000000000000000" pitchFamily="2" charset="2"/>
              <a:buChar char="Ø"/>
            </a:pPr>
            <a:endParaRPr lang="fr-FR" altLang="fr-FR" sz="2000"/>
          </a:p>
          <a:p>
            <a:pPr marL="342900" indent="-342900" eaLnBrk="1" hangingPunct="1">
              <a:spcAft>
                <a:spcPct val="75000"/>
              </a:spcAft>
              <a:buClr>
                <a:srgbClr val="FFC000"/>
              </a:buClr>
              <a:buFont typeface="Wingdings" panose="05000000000000000000" pitchFamily="2" charset="2"/>
              <a:buChar char="Ø"/>
            </a:pPr>
            <a:r>
              <a:rPr lang="fr-FR" altLang="fr-FR" sz="2000" smtClean="0"/>
              <a:t>Modalités </a:t>
            </a:r>
            <a:r>
              <a:rPr lang="fr-FR" altLang="fr-FR" sz="2000"/>
              <a:t>de regroupement</a:t>
            </a:r>
          </a:p>
          <a:p>
            <a:pPr marL="342900" indent="-342900" eaLnBrk="1" hangingPunct="1">
              <a:spcAft>
                <a:spcPct val="75000"/>
              </a:spcAft>
              <a:buClr>
                <a:srgbClr val="FFC000"/>
              </a:buClr>
              <a:buFont typeface="Wingdings" panose="05000000000000000000" pitchFamily="2" charset="2"/>
              <a:buChar char="Ø"/>
            </a:pPr>
            <a:r>
              <a:rPr lang="fr-FR" altLang="fr-FR" sz="2000" smtClean="0"/>
              <a:t>Mode de participation</a:t>
            </a:r>
            <a:endParaRPr lang="fr-FR" altLang="fr-FR" sz="2000"/>
          </a:p>
          <a:p>
            <a:pPr marL="342900" indent="-342900" eaLnBrk="1" hangingPunct="1">
              <a:spcAft>
                <a:spcPct val="75000"/>
              </a:spcAft>
              <a:buClr>
                <a:srgbClr val="FFC000"/>
              </a:buClr>
              <a:buFont typeface="Wingdings" panose="05000000000000000000" pitchFamily="2" charset="2"/>
              <a:buChar char="Ø"/>
            </a:pPr>
            <a:r>
              <a:rPr lang="fr-FR" altLang="fr-FR" sz="2000"/>
              <a:t>Taille </a:t>
            </a:r>
            <a:r>
              <a:rPr lang="fr-FR" altLang="fr-FR" sz="2000" smtClean="0"/>
              <a:t>de </a:t>
            </a:r>
            <a:r>
              <a:rPr lang="fr-FR" altLang="fr-FR" sz="2000"/>
              <a:t>la </a:t>
            </a:r>
            <a:r>
              <a:rPr lang="fr-FR" altLang="fr-FR" sz="2000" smtClean="0"/>
              <a:t>CoP</a:t>
            </a:r>
          </a:p>
          <a:p>
            <a:pPr marL="342900" indent="-342900" eaLnBrk="1" hangingPunct="1">
              <a:spcAft>
                <a:spcPct val="75000"/>
              </a:spcAft>
              <a:buClr>
                <a:srgbClr val="FFC000"/>
              </a:buClr>
              <a:buFont typeface="Wingdings" panose="05000000000000000000" pitchFamily="2" charset="2"/>
              <a:buChar char="Ø"/>
            </a:pPr>
            <a:r>
              <a:rPr lang="fr-FR" altLang="fr-FR" sz="2000" smtClean="0"/>
              <a:t>Préparation</a:t>
            </a:r>
          </a:p>
          <a:p>
            <a:pPr marL="342900" indent="-342900" eaLnBrk="1" hangingPunct="1">
              <a:spcAft>
                <a:spcPct val="75000"/>
              </a:spcAft>
              <a:buClr>
                <a:srgbClr val="FFC000"/>
              </a:buClr>
              <a:buFont typeface="Wingdings" panose="05000000000000000000" pitchFamily="2" charset="2"/>
              <a:buChar char="Ø"/>
            </a:pPr>
            <a:r>
              <a:rPr lang="fr-FR" altLang="fr-FR" sz="2000" smtClean="0"/>
              <a:t>Communauté fermée</a:t>
            </a:r>
          </a:p>
          <a:p>
            <a:pPr marL="342900" indent="-342900" eaLnBrk="1" hangingPunct="1">
              <a:spcAft>
                <a:spcPct val="75000"/>
              </a:spcAft>
              <a:buClr>
                <a:srgbClr val="FFC000"/>
              </a:buClr>
              <a:buFont typeface="Wingdings" panose="05000000000000000000" pitchFamily="2" charset="2"/>
              <a:buChar char="Ø"/>
            </a:pPr>
            <a:r>
              <a:rPr lang="fr-FR" altLang="fr-FR" sz="2000" smtClean="0"/>
              <a:t>Fréquence et durée des rencontres</a:t>
            </a:r>
          </a:p>
          <a:p>
            <a:pPr marL="342900" indent="-342900" eaLnBrk="1" hangingPunct="1">
              <a:spcAft>
                <a:spcPct val="75000"/>
              </a:spcAft>
              <a:buClr>
                <a:srgbClr val="FFC000"/>
              </a:buClr>
              <a:buFont typeface="Wingdings" panose="05000000000000000000" pitchFamily="2" charset="2"/>
              <a:buChar char="Ø"/>
            </a:pPr>
            <a:r>
              <a:rPr lang="fr-FR" altLang="fr-FR" sz="2000" smtClean="0"/>
              <a:t>Activités de mise en commun</a:t>
            </a:r>
            <a:endParaRPr lang="fr-FR" altLang="fr-FR" sz="2000"/>
          </a:p>
          <a:p>
            <a:pPr marL="342900" indent="-342900" eaLnBrk="1" hangingPunct="1">
              <a:spcAft>
                <a:spcPct val="75000"/>
              </a:spcAft>
              <a:buClr>
                <a:srgbClr val="FFC000"/>
              </a:buClr>
              <a:buFont typeface="Wingdings" panose="05000000000000000000" pitchFamily="2" charset="2"/>
              <a:buChar char="Ø"/>
            </a:pPr>
            <a:endParaRPr lang="fr-FR" altLang="fr-FR" sz="200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799" y="1422919"/>
            <a:ext cx="1015627" cy="722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6818915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0">
                                            <p:txEl>
                                              <p:pRg st="2" end="2"/>
                                            </p:txEl>
                                          </p:spTgt>
                                        </p:tgtEl>
                                        <p:attrNameLst>
                                          <p:attrName>style.visibility</p:attrName>
                                        </p:attrNameLst>
                                      </p:cBhvr>
                                      <p:to>
                                        <p:strVal val="visible"/>
                                      </p:to>
                                    </p:set>
                                    <p:animEffect transition="in" filter="fade">
                                      <p:cBhvr>
                                        <p:cTn id="7" dur="500"/>
                                        <p:tgtEl>
                                          <p:spTgt spid="1434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40">
                                            <p:txEl>
                                              <p:pRg st="3" end="3"/>
                                            </p:txEl>
                                          </p:spTgt>
                                        </p:tgtEl>
                                        <p:attrNameLst>
                                          <p:attrName>style.visibility</p:attrName>
                                        </p:attrNameLst>
                                      </p:cBhvr>
                                      <p:to>
                                        <p:strVal val="visible"/>
                                      </p:to>
                                    </p:set>
                                    <p:animEffect transition="in" filter="fade">
                                      <p:cBhvr>
                                        <p:cTn id="12" dur="500"/>
                                        <p:tgtEl>
                                          <p:spTgt spid="1434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40">
                                            <p:txEl>
                                              <p:pRg st="4" end="4"/>
                                            </p:txEl>
                                          </p:spTgt>
                                        </p:tgtEl>
                                        <p:attrNameLst>
                                          <p:attrName>style.visibility</p:attrName>
                                        </p:attrNameLst>
                                      </p:cBhvr>
                                      <p:to>
                                        <p:strVal val="visible"/>
                                      </p:to>
                                    </p:set>
                                    <p:animEffect transition="in" filter="fade">
                                      <p:cBhvr>
                                        <p:cTn id="17" dur="500"/>
                                        <p:tgtEl>
                                          <p:spTgt spid="1434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40">
                                            <p:txEl>
                                              <p:pRg st="5" end="5"/>
                                            </p:txEl>
                                          </p:spTgt>
                                        </p:tgtEl>
                                        <p:attrNameLst>
                                          <p:attrName>style.visibility</p:attrName>
                                        </p:attrNameLst>
                                      </p:cBhvr>
                                      <p:to>
                                        <p:strVal val="visible"/>
                                      </p:to>
                                    </p:set>
                                    <p:animEffect transition="in" filter="fade">
                                      <p:cBhvr>
                                        <p:cTn id="22" dur="500"/>
                                        <p:tgtEl>
                                          <p:spTgt spid="1434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340">
                                            <p:txEl>
                                              <p:pRg st="6" end="6"/>
                                            </p:txEl>
                                          </p:spTgt>
                                        </p:tgtEl>
                                        <p:attrNameLst>
                                          <p:attrName>style.visibility</p:attrName>
                                        </p:attrNameLst>
                                      </p:cBhvr>
                                      <p:to>
                                        <p:strVal val="visible"/>
                                      </p:to>
                                    </p:set>
                                    <p:animEffect transition="in" filter="fade">
                                      <p:cBhvr>
                                        <p:cTn id="27" dur="500"/>
                                        <p:tgtEl>
                                          <p:spTgt spid="1434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340">
                                            <p:txEl>
                                              <p:pRg st="7" end="7"/>
                                            </p:txEl>
                                          </p:spTgt>
                                        </p:tgtEl>
                                        <p:attrNameLst>
                                          <p:attrName>style.visibility</p:attrName>
                                        </p:attrNameLst>
                                      </p:cBhvr>
                                      <p:to>
                                        <p:strVal val="visible"/>
                                      </p:to>
                                    </p:set>
                                    <p:animEffect transition="in" filter="fade">
                                      <p:cBhvr>
                                        <p:cTn id="32" dur="500"/>
                                        <p:tgtEl>
                                          <p:spTgt spid="1434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rot="10800000">
            <a:off x="304800" y="650875"/>
            <a:ext cx="1000125" cy="5418138"/>
          </a:xfrm>
          <a:prstGeom prst="rect">
            <a:avLst/>
          </a:prstGeom>
          <a:gradFill rotWithShape="1">
            <a:gsLst>
              <a:gs pos="0">
                <a:srgbClr val="FFFFFF">
                  <a:alpha val="0"/>
                </a:srgbClr>
              </a:gs>
              <a:gs pos="100000">
                <a:srgbClr val="FFFFFF">
                  <a:alpha val="82999"/>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
        <p:nvSpPr>
          <p:cNvPr id="11268" name="Rectangle 4"/>
          <p:cNvSpPr>
            <a:spLocks noGrp="1" noChangeArrowheads="1"/>
          </p:cNvSpPr>
          <p:nvPr>
            <p:ph type="title" idx="4294967295"/>
          </p:nvPr>
        </p:nvSpPr>
        <p:spPr>
          <a:xfrm>
            <a:off x="231775" y="31460"/>
            <a:ext cx="8229600" cy="609600"/>
          </a:xfrm>
        </p:spPr>
        <p:txBody>
          <a:bodyPr/>
          <a:lstStyle/>
          <a:p>
            <a:pPr eaLnBrk="1" hangingPunct="1"/>
            <a:r>
              <a:rPr lang="fr-FR" altLang="fr-FR" smtClean="0"/>
              <a:t>Conditions de déploiement</a:t>
            </a:r>
            <a:endParaRPr lang="fr-FR" altLang="fr-FR"/>
          </a:p>
        </p:txBody>
      </p:sp>
      <p:sp>
        <p:nvSpPr>
          <p:cNvPr id="14340" name="Rectangle 5"/>
          <p:cNvSpPr>
            <a:spLocks noChangeArrowheads="1"/>
          </p:cNvSpPr>
          <p:nvPr/>
        </p:nvSpPr>
        <p:spPr bwMode="auto">
          <a:xfrm>
            <a:off x="1993288" y="1451503"/>
            <a:ext cx="5350046" cy="4165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spcAft>
                <a:spcPct val="75000"/>
              </a:spcAft>
              <a:buClr>
                <a:srgbClr val="FFC000"/>
              </a:buClr>
              <a:buFont typeface="Wingdings" panose="05000000000000000000" pitchFamily="2" charset="2"/>
              <a:buChar char="Ø"/>
            </a:pPr>
            <a:endParaRPr lang="fr-FR" altLang="fr-FR" sz="2000"/>
          </a:p>
          <a:p>
            <a:pPr eaLnBrk="1" hangingPunct="1">
              <a:spcAft>
                <a:spcPct val="75000"/>
              </a:spcAft>
              <a:buClr>
                <a:srgbClr val="FFC000"/>
              </a:buClr>
            </a:pPr>
            <a:endParaRPr lang="fr-FR" altLang="fr-FR" sz="2000"/>
          </a:p>
          <a:p>
            <a:pPr marL="342900" indent="-342900" eaLnBrk="1" hangingPunct="1">
              <a:spcAft>
                <a:spcPct val="75000"/>
              </a:spcAft>
              <a:buClr>
                <a:srgbClr val="FFC000"/>
              </a:buClr>
              <a:buFont typeface="Wingdings" panose="05000000000000000000" pitchFamily="2" charset="2"/>
              <a:buChar char="Ø"/>
            </a:pPr>
            <a:endParaRPr lang="fr-FR" altLang="fr-FR" sz="2000"/>
          </a:p>
        </p:txBody>
      </p:sp>
      <p:sp>
        <p:nvSpPr>
          <p:cNvPr id="9" name="Rectangle 5"/>
          <p:cNvSpPr>
            <a:spLocks noChangeArrowheads="1"/>
          </p:cNvSpPr>
          <p:nvPr/>
        </p:nvSpPr>
        <p:spPr bwMode="auto">
          <a:xfrm>
            <a:off x="1714387" y="739774"/>
            <a:ext cx="7131901" cy="5469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ct val="75000"/>
              </a:spcAft>
              <a:buClr>
                <a:srgbClr val="FFC000"/>
              </a:buClr>
            </a:pPr>
            <a:r>
              <a:rPr lang="fr-FR" altLang="fr-FR" sz="2000" b="1" smtClean="0"/>
              <a:t>Thèmes retenus dans les CoP</a:t>
            </a:r>
          </a:p>
          <a:p>
            <a:pPr marL="342900" indent="-342900" algn="just">
              <a:spcAft>
                <a:spcPct val="75000"/>
              </a:spcAft>
              <a:buClr>
                <a:srgbClr val="FFC000"/>
              </a:buClr>
              <a:buFont typeface="Wingdings" panose="05000000000000000000" pitchFamily="2" charset="2"/>
              <a:buChar char="Ø"/>
            </a:pPr>
            <a:r>
              <a:rPr lang="fr-CA" sz="2000"/>
              <a:t>Comment développer nos compétences pour instaurer un climat favorable au travail d’équipe et à la prise de décision collective</a:t>
            </a:r>
            <a:r>
              <a:rPr lang="fr-CA" sz="2000" smtClean="0"/>
              <a:t>.</a:t>
            </a:r>
          </a:p>
          <a:p>
            <a:pPr marL="342900" indent="-342900" algn="just">
              <a:spcAft>
                <a:spcPct val="75000"/>
              </a:spcAft>
              <a:buClr>
                <a:srgbClr val="FFC000"/>
              </a:buClr>
              <a:buFont typeface="Wingdings" panose="05000000000000000000" pitchFamily="2" charset="2"/>
              <a:buChar char="Ø"/>
            </a:pPr>
            <a:r>
              <a:rPr lang="fr-CA" sz="2000"/>
              <a:t>Comment développer nos compétences à mieux accompagner nos enseignants.</a:t>
            </a:r>
          </a:p>
          <a:p>
            <a:pPr marL="342900" indent="-342900" algn="just">
              <a:spcAft>
                <a:spcPct val="75000"/>
              </a:spcAft>
              <a:buClr>
                <a:srgbClr val="FFC000"/>
              </a:buClr>
              <a:buFont typeface="Wingdings" panose="05000000000000000000" pitchFamily="2" charset="2"/>
              <a:buChar char="Ø"/>
            </a:pPr>
            <a:r>
              <a:rPr lang="fr-CA" sz="2000"/>
              <a:t>Inciter les enseignants à devenir des praticiens réflexifs qui s’interrogent constamment sur leur pratique en vue d’améliorer les apprentissages des élèves.</a:t>
            </a:r>
          </a:p>
          <a:p>
            <a:pPr marL="342900" indent="-342900" algn="just">
              <a:spcAft>
                <a:spcPct val="75000"/>
              </a:spcAft>
              <a:buClr>
                <a:srgbClr val="FFC000"/>
              </a:buClr>
              <a:buFont typeface="Wingdings" panose="05000000000000000000" pitchFamily="2" charset="2"/>
              <a:buChar char="Ø"/>
            </a:pPr>
            <a:r>
              <a:rPr lang="fr-CA" sz="2000"/>
              <a:t>Mobiliser le personnel autour d’une vision commune et des valeurs partagées</a:t>
            </a:r>
            <a:r>
              <a:rPr lang="fr-CA" sz="2000" smtClean="0"/>
              <a:t>.</a:t>
            </a:r>
          </a:p>
          <a:p>
            <a:pPr marL="342900" lvl="1" indent="-342900" algn="just">
              <a:spcAft>
                <a:spcPct val="75000"/>
              </a:spcAft>
              <a:buClr>
                <a:srgbClr val="FFC000"/>
              </a:buClr>
              <a:buFont typeface="Wingdings" panose="05000000000000000000" pitchFamily="2" charset="2"/>
              <a:buChar char="Ø"/>
            </a:pPr>
            <a:r>
              <a:rPr lang="fr-CA"/>
              <a:t>Développer notre expertise professionnelle en lien avec la culture de collecte et d’analyse de données dans le but de mieux accompagner nos équipes.</a:t>
            </a:r>
            <a:endParaRPr lang="fr-CA" sz="1050"/>
          </a:p>
          <a:p>
            <a:pPr marL="342900" indent="-342900" algn="just">
              <a:spcAft>
                <a:spcPct val="75000"/>
              </a:spcAft>
              <a:buClr>
                <a:srgbClr val="FFC000"/>
              </a:buClr>
              <a:buFont typeface="Wingdings" panose="05000000000000000000" pitchFamily="2" charset="2"/>
              <a:buChar char="Ø"/>
            </a:pPr>
            <a:endParaRPr lang="fr-CA" sz="2000"/>
          </a:p>
          <a:p>
            <a:pPr marL="1085850" lvl="1" indent="-342900" algn="just">
              <a:spcAft>
                <a:spcPct val="75000"/>
              </a:spcAft>
              <a:buClr>
                <a:srgbClr val="FFC000"/>
              </a:buClr>
              <a:buFont typeface="Wingdings" panose="05000000000000000000" pitchFamily="2" charset="2"/>
              <a:buChar char="Ø"/>
            </a:pPr>
            <a:endParaRPr lang="fr-CA" sz="2000" smtClean="0"/>
          </a:p>
          <a:p>
            <a:pPr marL="1085850" lvl="1" indent="-342900">
              <a:spcAft>
                <a:spcPct val="75000"/>
              </a:spcAft>
              <a:buClr>
                <a:srgbClr val="FFC000"/>
              </a:buClr>
              <a:buFont typeface="Wingdings" panose="05000000000000000000" pitchFamily="2" charset="2"/>
              <a:buChar char="Ø"/>
            </a:pPr>
            <a:endParaRPr lang="fr-FR" altLang="fr-FR" sz="2000"/>
          </a:p>
          <a:p>
            <a:pPr eaLnBrk="1" hangingPunct="1">
              <a:spcAft>
                <a:spcPct val="75000"/>
              </a:spcAft>
              <a:buClr>
                <a:srgbClr val="FFC000"/>
              </a:buClr>
            </a:pPr>
            <a:endParaRPr lang="fr-FR" altLang="fr-FR" sz="2000"/>
          </a:p>
          <a:p>
            <a:pPr marL="342900" indent="-342900" eaLnBrk="1" hangingPunct="1">
              <a:spcAft>
                <a:spcPct val="75000"/>
              </a:spcAft>
              <a:buClr>
                <a:srgbClr val="FFC000"/>
              </a:buClr>
              <a:buFont typeface="Wingdings" panose="05000000000000000000" pitchFamily="2" charset="2"/>
              <a:buChar char="Ø"/>
            </a:pPr>
            <a:endParaRPr lang="fr-FR" altLang="fr-FR" sz="2000"/>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799" y="1422919"/>
            <a:ext cx="1015627" cy="722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2852633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idx="4294967295"/>
          </p:nvPr>
        </p:nvSpPr>
        <p:spPr>
          <a:xfrm>
            <a:off x="748554" y="866402"/>
            <a:ext cx="7772400" cy="1186516"/>
          </a:xfrm>
        </p:spPr>
        <p:txBody>
          <a:bodyPr/>
          <a:lstStyle/>
          <a:p>
            <a:pPr algn="ctr" eaLnBrk="1" hangingPunct="1"/>
            <a:r>
              <a:rPr lang="fr-FR" altLang="fr-FR" sz="4400">
                <a:solidFill>
                  <a:schemeClr val="tx1"/>
                </a:solidFill>
              </a:rPr>
              <a:t>Questions et </a:t>
            </a:r>
            <a:r>
              <a:rPr lang="fr-FR" altLang="fr-FR" sz="4400" smtClean="0">
                <a:solidFill>
                  <a:schemeClr val="tx1"/>
                </a:solidFill>
              </a:rPr>
              <a:t>commentaires ?</a:t>
            </a:r>
            <a:endParaRPr lang="fr-FR" altLang="fr-FR" sz="4400">
              <a:solidFill>
                <a:schemeClr val="tx1"/>
              </a:solidFill>
            </a:endParaRPr>
          </a:p>
        </p:txBody>
      </p:sp>
      <p:sp>
        <p:nvSpPr>
          <p:cNvPr id="3" name="Rectangle 2"/>
          <p:cNvSpPr txBox="1">
            <a:spLocks noChangeArrowheads="1"/>
          </p:cNvSpPr>
          <p:nvPr/>
        </p:nvSpPr>
        <p:spPr bwMode="auto">
          <a:xfrm>
            <a:off x="981635" y="2085601"/>
            <a:ext cx="7772400" cy="1661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kern="1200">
                <a:solidFill>
                  <a:srgbClr val="005AB4"/>
                </a:solidFill>
                <a:latin typeface="+mj-lt"/>
                <a:ea typeface="+mj-ea"/>
                <a:cs typeface="+mj-cs"/>
              </a:defRPr>
            </a:lvl1pPr>
            <a:lvl2pPr algn="l" rtl="0" eaLnBrk="0" fontAlgn="base" hangingPunct="0">
              <a:spcBef>
                <a:spcPct val="0"/>
              </a:spcBef>
              <a:spcAft>
                <a:spcPct val="0"/>
              </a:spcAft>
              <a:defRPr sz="3200">
                <a:solidFill>
                  <a:srgbClr val="005AB4"/>
                </a:solidFill>
                <a:latin typeface="Arial" charset="0"/>
              </a:defRPr>
            </a:lvl2pPr>
            <a:lvl3pPr algn="l" rtl="0" eaLnBrk="0" fontAlgn="base" hangingPunct="0">
              <a:spcBef>
                <a:spcPct val="0"/>
              </a:spcBef>
              <a:spcAft>
                <a:spcPct val="0"/>
              </a:spcAft>
              <a:defRPr sz="3200">
                <a:solidFill>
                  <a:srgbClr val="005AB4"/>
                </a:solidFill>
                <a:latin typeface="Arial" charset="0"/>
              </a:defRPr>
            </a:lvl3pPr>
            <a:lvl4pPr algn="l" rtl="0" eaLnBrk="0" fontAlgn="base" hangingPunct="0">
              <a:spcBef>
                <a:spcPct val="0"/>
              </a:spcBef>
              <a:spcAft>
                <a:spcPct val="0"/>
              </a:spcAft>
              <a:defRPr sz="3200">
                <a:solidFill>
                  <a:srgbClr val="005AB4"/>
                </a:solidFill>
                <a:latin typeface="Arial" charset="0"/>
              </a:defRPr>
            </a:lvl4pPr>
            <a:lvl5pPr algn="l" rtl="0" eaLnBrk="0" fontAlgn="base" hangingPunct="0">
              <a:spcBef>
                <a:spcPct val="0"/>
              </a:spcBef>
              <a:spcAft>
                <a:spcPct val="0"/>
              </a:spcAft>
              <a:defRPr sz="3200">
                <a:solidFill>
                  <a:srgbClr val="005AB4"/>
                </a:solidFill>
                <a:latin typeface="Arial" charset="0"/>
              </a:defRPr>
            </a:lvl5pPr>
            <a:lvl6pPr marL="457200" algn="l" rtl="0" eaLnBrk="0" fontAlgn="base" hangingPunct="0">
              <a:spcBef>
                <a:spcPct val="0"/>
              </a:spcBef>
              <a:spcAft>
                <a:spcPct val="0"/>
              </a:spcAft>
              <a:defRPr sz="3200">
                <a:solidFill>
                  <a:srgbClr val="005AB4"/>
                </a:solidFill>
                <a:latin typeface="Arial" charset="0"/>
              </a:defRPr>
            </a:lvl6pPr>
            <a:lvl7pPr marL="914400" algn="l" rtl="0" eaLnBrk="0" fontAlgn="base" hangingPunct="0">
              <a:spcBef>
                <a:spcPct val="0"/>
              </a:spcBef>
              <a:spcAft>
                <a:spcPct val="0"/>
              </a:spcAft>
              <a:defRPr sz="3200">
                <a:solidFill>
                  <a:srgbClr val="005AB4"/>
                </a:solidFill>
                <a:latin typeface="Arial" charset="0"/>
              </a:defRPr>
            </a:lvl7pPr>
            <a:lvl8pPr marL="1371600" algn="l" rtl="0" eaLnBrk="0" fontAlgn="base" hangingPunct="0">
              <a:spcBef>
                <a:spcPct val="0"/>
              </a:spcBef>
              <a:spcAft>
                <a:spcPct val="0"/>
              </a:spcAft>
              <a:defRPr sz="3200">
                <a:solidFill>
                  <a:srgbClr val="005AB4"/>
                </a:solidFill>
                <a:latin typeface="Arial" charset="0"/>
              </a:defRPr>
            </a:lvl8pPr>
            <a:lvl9pPr marL="1828800" algn="l" rtl="0" eaLnBrk="0" fontAlgn="base" hangingPunct="0">
              <a:spcBef>
                <a:spcPct val="0"/>
              </a:spcBef>
              <a:spcAft>
                <a:spcPct val="0"/>
              </a:spcAft>
              <a:defRPr sz="3200">
                <a:solidFill>
                  <a:srgbClr val="005AB4"/>
                </a:solidFill>
                <a:latin typeface="Arial" charset="0"/>
              </a:defRPr>
            </a:lvl9pPr>
          </a:lstStyle>
          <a:p>
            <a:pPr algn="ctr" eaLnBrk="1" hangingPunct="1"/>
            <a:endParaRPr lang="fr-FR" altLang="fr-FR" sz="2800" smtClean="0">
              <a:solidFill>
                <a:srgbClr val="FFCC00"/>
              </a:solidFill>
            </a:endParaRPr>
          </a:p>
          <a:p>
            <a:pPr algn="ctr" eaLnBrk="1" hangingPunct="1"/>
            <a:r>
              <a:rPr lang="fr-FR" altLang="fr-FR" sz="2800" smtClean="0">
                <a:solidFill>
                  <a:srgbClr val="FFCC00"/>
                </a:solidFill>
              </a:rPr>
              <a:t>Au </a:t>
            </a:r>
            <a:r>
              <a:rPr lang="fr-FR" altLang="fr-FR" sz="2800">
                <a:solidFill>
                  <a:srgbClr val="FFCC00"/>
                </a:solidFill>
              </a:rPr>
              <a:t>regard de cette présentation, quels gestes avez-vous ou entendez-vous poser pour développer votre rôle de manager éducatif?</a:t>
            </a:r>
          </a:p>
        </p:txBody>
      </p:sp>
      <p:pic>
        <p:nvPicPr>
          <p:cNvPr id="4" name="Image 3">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58806" y="4271231"/>
            <a:ext cx="3677397" cy="22036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59037368"/>
      </p:ext>
    </p:extLst>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rot="10800000">
            <a:off x="304800" y="650875"/>
            <a:ext cx="1000125" cy="5418138"/>
          </a:xfrm>
          <a:prstGeom prst="rect">
            <a:avLst/>
          </a:prstGeom>
          <a:gradFill rotWithShape="1">
            <a:gsLst>
              <a:gs pos="0">
                <a:srgbClr val="FFFFFF">
                  <a:alpha val="0"/>
                </a:srgbClr>
              </a:gs>
              <a:gs pos="100000">
                <a:srgbClr val="FFFFFF">
                  <a:alpha val="82999"/>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
        <p:nvSpPr>
          <p:cNvPr id="11268" name="Rectangle 4"/>
          <p:cNvSpPr>
            <a:spLocks noGrp="1" noChangeArrowheads="1"/>
          </p:cNvSpPr>
          <p:nvPr>
            <p:ph type="title" idx="4294967295"/>
          </p:nvPr>
        </p:nvSpPr>
        <p:spPr>
          <a:xfrm>
            <a:off x="231775" y="31460"/>
            <a:ext cx="8229600" cy="609600"/>
          </a:xfrm>
        </p:spPr>
        <p:txBody>
          <a:bodyPr/>
          <a:lstStyle/>
          <a:p>
            <a:pPr eaLnBrk="1" hangingPunct="1"/>
            <a:r>
              <a:rPr lang="fr-FR" altLang="fr-FR" smtClean="0"/>
              <a:t>Remerciements</a:t>
            </a:r>
            <a:endParaRPr lang="fr-FR" altLang="fr-FR"/>
          </a:p>
        </p:txBody>
      </p:sp>
      <p:sp>
        <p:nvSpPr>
          <p:cNvPr id="14340" name="Rectangle 5"/>
          <p:cNvSpPr>
            <a:spLocks noChangeArrowheads="1"/>
          </p:cNvSpPr>
          <p:nvPr/>
        </p:nvSpPr>
        <p:spPr bwMode="auto">
          <a:xfrm>
            <a:off x="1993288" y="1451503"/>
            <a:ext cx="5350046" cy="4165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spcAft>
                <a:spcPct val="75000"/>
              </a:spcAft>
              <a:buClr>
                <a:srgbClr val="FFC000"/>
              </a:buClr>
              <a:buFont typeface="Wingdings" panose="05000000000000000000" pitchFamily="2" charset="2"/>
              <a:buChar char="Ø"/>
            </a:pPr>
            <a:endParaRPr lang="fr-FR" altLang="fr-FR" sz="2000"/>
          </a:p>
          <a:p>
            <a:pPr eaLnBrk="1" hangingPunct="1">
              <a:spcAft>
                <a:spcPct val="75000"/>
              </a:spcAft>
              <a:buClr>
                <a:srgbClr val="FFC000"/>
              </a:buClr>
            </a:pPr>
            <a:endParaRPr lang="fr-FR" altLang="fr-FR" sz="2000"/>
          </a:p>
          <a:p>
            <a:pPr marL="342900" indent="-342900" eaLnBrk="1" hangingPunct="1">
              <a:spcAft>
                <a:spcPct val="75000"/>
              </a:spcAft>
              <a:buClr>
                <a:srgbClr val="FFC000"/>
              </a:buClr>
              <a:buFont typeface="Wingdings" panose="05000000000000000000" pitchFamily="2" charset="2"/>
              <a:buChar char="Ø"/>
            </a:pPr>
            <a:endParaRPr lang="fr-FR" altLang="fr-FR" sz="2000"/>
          </a:p>
        </p:txBody>
      </p:sp>
      <p:sp>
        <p:nvSpPr>
          <p:cNvPr id="9" name="Rectangle 5"/>
          <p:cNvSpPr>
            <a:spLocks noChangeArrowheads="1"/>
          </p:cNvSpPr>
          <p:nvPr/>
        </p:nvSpPr>
        <p:spPr bwMode="auto">
          <a:xfrm>
            <a:off x="1852612" y="828675"/>
            <a:ext cx="6545664" cy="524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spcAft>
                <a:spcPct val="75000"/>
              </a:spcAft>
              <a:buClr>
                <a:srgbClr val="FFC000"/>
              </a:buClr>
              <a:buFont typeface="Wingdings" panose="05000000000000000000" pitchFamily="2" charset="2"/>
              <a:buChar char="Ø"/>
            </a:pPr>
            <a:endParaRPr lang="fr-FR" altLang="fr-FR" sz="2000" smtClean="0"/>
          </a:p>
          <a:p>
            <a:pPr marL="342900" indent="-342900" eaLnBrk="1" hangingPunct="1">
              <a:spcAft>
                <a:spcPct val="75000"/>
              </a:spcAft>
              <a:buClr>
                <a:srgbClr val="FFC000"/>
              </a:buClr>
              <a:buFont typeface="Wingdings" panose="05000000000000000000" pitchFamily="2" charset="2"/>
              <a:buChar char="Ø"/>
            </a:pPr>
            <a:endParaRPr lang="fr-FR" altLang="fr-FR" sz="2000"/>
          </a:p>
          <a:p>
            <a:pPr marL="342900" indent="-342900">
              <a:spcAft>
                <a:spcPct val="75000"/>
              </a:spcAft>
              <a:buClr>
                <a:srgbClr val="FFC000"/>
              </a:buClr>
              <a:buFont typeface="Wingdings" panose="05000000000000000000" pitchFamily="2" charset="2"/>
              <a:buChar char="Ø"/>
            </a:pPr>
            <a:r>
              <a:rPr lang="fr-FR" altLang="fr-FR" sz="2000" smtClean="0"/>
              <a:t>Projet CAR :</a:t>
            </a:r>
          </a:p>
          <a:p>
            <a:pPr marL="1085850" lvl="1" indent="-342900">
              <a:spcAft>
                <a:spcPct val="75000"/>
              </a:spcAft>
              <a:buClr>
                <a:srgbClr val="FFC000"/>
              </a:buClr>
              <a:buFont typeface="Wingdings" panose="05000000000000000000" pitchFamily="2" charset="2"/>
              <a:buChar char="Ø"/>
            </a:pPr>
            <a:r>
              <a:rPr lang="fr-FR" altLang="fr-FR" sz="2000" smtClean="0"/>
              <a:t>Mme Lyne Leblanc – accompagnatrice</a:t>
            </a:r>
          </a:p>
          <a:p>
            <a:pPr marL="1085850" lvl="1" indent="-342900">
              <a:spcAft>
                <a:spcPct val="75000"/>
              </a:spcAft>
              <a:buClr>
                <a:srgbClr val="FFC000"/>
              </a:buClr>
              <a:buFont typeface="Wingdings" panose="05000000000000000000" pitchFamily="2" charset="2"/>
              <a:buChar char="Ø"/>
            </a:pPr>
            <a:endParaRPr lang="fr-FR" altLang="fr-FR" sz="2000"/>
          </a:p>
          <a:p>
            <a:pPr marL="342900" indent="-342900">
              <a:spcAft>
                <a:spcPct val="75000"/>
              </a:spcAft>
              <a:buClr>
                <a:srgbClr val="FFC000"/>
              </a:buClr>
              <a:buFont typeface="Wingdings" panose="05000000000000000000" pitchFamily="2" charset="2"/>
              <a:buChar char="Ø"/>
            </a:pPr>
            <a:r>
              <a:rPr lang="fr-FR" altLang="fr-FR" sz="2000" smtClean="0"/>
              <a:t>Fondation Lucie et André Chagnon</a:t>
            </a:r>
            <a:endParaRPr lang="fr-FR" altLang="fr-FR" sz="2000"/>
          </a:p>
          <a:p>
            <a:pPr eaLnBrk="1" hangingPunct="1">
              <a:spcAft>
                <a:spcPct val="75000"/>
              </a:spcAft>
              <a:buClr>
                <a:srgbClr val="FFC000"/>
              </a:buClr>
            </a:pPr>
            <a:endParaRPr lang="fr-FR" altLang="fr-FR" sz="2000"/>
          </a:p>
          <a:p>
            <a:pPr marL="342900" indent="-342900" eaLnBrk="1" hangingPunct="1">
              <a:spcAft>
                <a:spcPct val="75000"/>
              </a:spcAft>
              <a:buClr>
                <a:srgbClr val="FFC000"/>
              </a:buClr>
              <a:buFont typeface="Wingdings" panose="05000000000000000000" pitchFamily="2" charset="2"/>
              <a:buChar char="Ø"/>
            </a:pPr>
            <a:endParaRPr lang="fr-FR" altLang="fr-FR" sz="200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799" y="1422919"/>
            <a:ext cx="1015627" cy="722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27740279"/>
      </p:ext>
    </p:extLst>
  </p:cSld>
  <p:clrMapOvr>
    <a:masterClrMapping/>
  </p:clrMapOvr>
  <p:transition spd="med">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268" name="Rectangle 4"/>
          <p:cNvSpPr>
            <a:spLocks noGrp="1" noChangeArrowheads="1"/>
          </p:cNvSpPr>
          <p:nvPr>
            <p:ph type="title" idx="4294967295"/>
          </p:nvPr>
        </p:nvSpPr>
        <p:spPr>
          <a:xfrm>
            <a:off x="231775" y="73025"/>
            <a:ext cx="8229600" cy="609600"/>
          </a:xfrm>
        </p:spPr>
        <p:txBody>
          <a:bodyPr/>
          <a:lstStyle/>
          <a:p>
            <a:pPr eaLnBrk="1" hangingPunct="1"/>
            <a:r>
              <a:rPr lang="fr-FR" altLang="fr-FR" sz="2200"/>
              <a:t>Recherches de M. Pierre </a:t>
            </a:r>
            <a:r>
              <a:rPr lang="fr-FR" altLang="fr-FR" sz="2200" smtClean="0"/>
              <a:t>Collerette – Janvier 2014</a:t>
            </a:r>
            <a:endParaRPr lang="fr-FR" altLang="fr-FR" sz="2200"/>
          </a:p>
        </p:txBody>
      </p:sp>
      <p:sp>
        <p:nvSpPr>
          <p:cNvPr id="14340" name="Rectangle 5"/>
          <p:cNvSpPr>
            <a:spLocks noChangeArrowheads="1"/>
          </p:cNvSpPr>
          <p:nvPr/>
        </p:nvSpPr>
        <p:spPr bwMode="auto">
          <a:xfrm>
            <a:off x="1852613" y="828675"/>
            <a:ext cx="5462587" cy="456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endParaRPr lang="fr-FR" altLang="fr-FR" sz="2200"/>
          </a:p>
        </p:txBody>
      </p:sp>
      <p:graphicFrame>
        <p:nvGraphicFramePr>
          <p:cNvPr id="2" name="Diagram 1"/>
          <p:cNvGraphicFramePr/>
          <p:nvPr>
            <p:extLst>
              <p:ext uri="{D42A27DB-BD31-4B8C-83A1-F6EECF244321}">
                <p14:modId xmlns:p14="http://schemas.microsoft.com/office/powerpoint/2010/main" xmlns="" val="1046239043"/>
              </p:ext>
            </p:extLst>
          </p:nvPr>
        </p:nvGraphicFramePr>
        <p:xfrm>
          <a:off x="970032" y="722899"/>
          <a:ext cx="7661429" cy="527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ction Button: Document 2">
            <a:hlinkClick r:id="" action="ppaction://hlinkshowjump?jump=previousslide" highlightClick="1"/>
          </p:cNvPr>
          <p:cNvSpPr/>
          <p:nvPr/>
        </p:nvSpPr>
        <p:spPr>
          <a:xfrm>
            <a:off x="139993" y="73025"/>
            <a:ext cx="8905533" cy="6027738"/>
          </a:xfrm>
          <a:prstGeom prst="actionButtonDocumen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ZoneTexte 4"/>
          <p:cNvSpPr txBox="1"/>
          <p:nvPr/>
        </p:nvSpPr>
        <p:spPr>
          <a:xfrm>
            <a:off x="1852613" y="1254642"/>
            <a:ext cx="5813461" cy="1015663"/>
          </a:xfrm>
          <a:prstGeom prst="rect">
            <a:avLst/>
          </a:prstGeom>
          <a:noFill/>
        </p:spPr>
        <p:txBody>
          <a:bodyPr wrap="square" rtlCol="0">
            <a:spAutoFit/>
          </a:bodyPr>
          <a:lstStyle/>
          <a:p>
            <a:pPr algn="ctr"/>
            <a:endParaRPr lang="fr-CA" sz="2000" b="1" smtClean="0">
              <a:solidFill>
                <a:schemeClr val="accent1">
                  <a:lumMod val="75000"/>
                </a:schemeClr>
              </a:solidFill>
            </a:endParaRPr>
          </a:p>
          <a:p>
            <a:pPr algn="ctr"/>
            <a:r>
              <a:rPr lang="fr-CA" sz="2000" b="1" smtClean="0">
                <a:solidFill>
                  <a:schemeClr val="accent1">
                    <a:lumMod val="75000"/>
                  </a:schemeClr>
                </a:solidFill>
              </a:rPr>
              <a:t>Le taux de parents critiques s’élève à </a:t>
            </a:r>
          </a:p>
          <a:p>
            <a:pPr algn="ctr"/>
            <a:r>
              <a:rPr lang="fr-CA" sz="2000" b="1" smtClean="0">
                <a:solidFill>
                  <a:schemeClr val="accent1">
                    <a:lumMod val="75000"/>
                  </a:schemeClr>
                </a:solidFill>
              </a:rPr>
              <a:t>41,8 %</a:t>
            </a:r>
            <a:endParaRPr lang="fr-CA" sz="2000" b="1">
              <a:solidFill>
                <a:schemeClr val="accent1">
                  <a:lumMod val="75000"/>
                </a:schemeClr>
              </a:solidFill>
            </a:endParaRPr>
          </a:p>
        </p:txBody>
      </p:sp>
      <p:sp>
        <p:nvSpPr>
          <p:cNvPr id="6" name="ZoneTexte 5"/>
          <p:cNvSpPr txBox="1"/>
          <p:nvPr/>
        </p:nvSpPr>
        <p:spPr>
          <a:xfrm>
            <a:off x="2083981" y="2604977"/>
            <a:ext cx="5773479" cy="2492990"/>
          </a:xfrm>
          <a:prstGeom prst="rect">
            <a:avLst/>
          </a:prstGeom>
          <a:solidFill>
            <a:schemeClr val="bg1"/>
          </a:solidFill>
          <a:ln>
            <a:noFill/>
          </a:ln>
        </p:spPr>
        <p:txBody>
          <a:bodyPr wrap="square" rtlCol="0">
            <a:spAutoFit/>
          </a:bodyPr>
          <a:lstStyle/>
          <a:p>
            <a:endParaRPr lang="fr-CA" i="1" smtClean="0">
              <a:solidFill>
                <a:schemeClr val="tx2">
                  <a:lumMod val="75000"/>
                </a:schemeClr>
              </a:solidFill>
            </a:endParaRPr>
          </a:p>
          <a:p>
            <a:pPr algn="just"/>
            <a:r>
              <a:rPr lang="fr-CA" sz="2000" i="1" smtClean="0">
                <a:solidFill>
                  <a:schemeClr val="tx2">
                    <a:lumMod val="75000"/>
                  </a:schemeClr>
                </a:solidFill>
              </a:rPr>
              <a:t>«En fait, la disposition </a:t>
            </a:r>
            <a:r>
              <a:rPr lang="fr-CA" sz="2000" b="1" i="1" smtClean="0">
                <a:solidFill>
                  <a:schemeClr val="tx2">
                    <a:lumMod val="75000"/>
                  </a:schemeClr>
                </a:solidFill>
              </a:rPr>
              <a:t>critique</a:t>
            </a:r>
            <a:r>
              <a:rPr lang="fr-CA" sz="2000" i="1" smtClean="0">
                <a:solidFill>
                  <a:schemeClr val="tx2">
                    <a:lumMod val="75000"/>
                  </a:schemeClr>
                </a:solidFill>
              </a:rPr>
              <a:t> d’un sous-groupe de parents doit être vue comme un facteur de risque qui, à lui seul, ne peut expliquer le taux de décrochage plus élevé de certaines commissions scolaires, mais qui combiné à d’autres facteurs peut jouer un rôle important dans l’équation.»</a:t>
            </a:r>
          </a:p>
          <a:p>
            <a:endParaRPr lang="fr-CA" i="1">
              <a:solidFill>
                <a:schemeClr val="tx2">
                  <a:lumMod val="75000"/>
                </a:schemeClr>
              </a:solidFill>
            </a:endParaRPr>
          </a:p>
        </p:txBody>
      </p:sp>
    </p:spTree>
    <p:extLst>
      <p:ext uri="{BB962C8B-B14F-4D97-AF65-F5344CB8AC3E}">
        <p14:creationId xmlns:p14="http://schemas.microsoft.com/office/powerpoint/2010/main" xmlns="" val="48064917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nodePh="1">
                                  <p:stCondLst>
                                    <p:cond delay="0"/>
                                  </p:stCondLst>
                                  <p:endCondLst>
                                    <p:cond evt="begin" delay="0">
                                      <p:tn val="5"/>
                                    </p:cond>
                                  </p:end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slide(fromTop)">
                                      <p:cBhvr>
                                        <p:cTn id="7" dur="500"/>
                                        <p:tgtEl>
                                          <p:spTgt spid="14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918959AF-03C4-46B6-B9CF-094E4592A41F}"/>
                                            </p:graphicEl>
                                          </p:spTgt>
                                        </p:tgtEl>
                                        <p:attrNameLst>
                                          <p:attrName>style.visibility</p:attrName>
                                        </p:attrNameLst>
                                      </p:cBhvr>
                                      <p:to>
                                        <p:strVal val="visible"/>
                                      </p:to>
                                    </p:set>
                                    <p:animEffect transition="in" filter="fade">
                                      <p:cBhvr>
                                        <p:cTn id="12" dur="500"/>
                                        <p:tgtEl>
                                          <p:spTgt spid="2">
                                            <p:graphicEl>
                                              <a:dgm id="{918959AF-03C4-46B6-B9CF-094E4592A41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Graphic spid="2"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268" name="Rectangle 4"/>
          <p:cNvSpPr>
            <a:spLocks noGrp="1" noChangeArrowheads="1"/>
          </p:cNvSpPr>
          <p:nvPr>
            <p:ph type="title" idx="4294967295"/>
          </p:nvPr>
        </p:nvSpPr>
        <p:spPr>
          <a:xfrm>
            <a:off x="231775" y="73025"/>
            <a:ext cx="8229600" cy="609600"/>
          </a:xfrm>
        </p:spPr>
        <p:txBody>
          <a:bodyPr/>
          <a:lstStyle/>
          <a:p>
            <a:pPr eaLnBrk="1" hangingPunct="1"/>
            <a:r>
              <a:rPr lang="fr-FR" altLang="fr-FR" sz="2200"/>
              <a:t>Recherches de M. Pierre </a:t>
            </a:r>
            <a:r>
              <a:rPr lang="fr-FR" altLang="fr-FR" sz="2200" smtClean="0"/>
              <a:t>Collerette – Février 2015</a:t>
            </a:r>
            <a:endParaRPr lang="fr-FR" altLang="fr-FR" sz="2200"/>
          </a:p>
        </p:txBody>
      </p:sp>
      <p:sp>
        <p:nvSpPr>
          <p:cNvPr id="14340" name="Rectangle 5"/>
          <p:cNvSpPr>
            <a:spLocks noChangeArrowheads="1"/>
          </p:cNvSpPr>
          <p:nvPr/>
        </p:nvSpPr>
        <p:spPr bwMode="auto">
          <a:xfrm>
            <a:off x="1852613" y="828675"/>
            <a:ext cx="5462587" cy="456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endParaRPr lang="fr-FR" altLang="fr-FR" sz="2200"/>
          </a:p>
        </p:txBody>
      </p:sp>
      <p:graphicFrame>
        <p:nvGraphicFramePr>
          <p:cNvPr id="2" name="Diagram 1"/>
          <p:cNvGraphicFramePr/>
          <p:nvPr>
            <p:extLst>
              <p:ext uri="{D42A27DB-BD31-4B8C-83A1-F6EECF244321}">
                <p14:modId xmlns:p14="http://schemas.microsoft.com/office/powerpoint/2010/main" xmlns="" val="186556937"/>
              </p:ext>
            </p:extLst>
          </p:nvPr>
        </p:nvGraphicFramePr>
        <p:xfrm>
          <a:off x="664415" y="859908"/>
          <a:ext cx="7838982" cy="527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ction Button: Document 3">
            <a:hlinkClick r:id="rId8" action="ppaction://hlinksldjump" highlightClick="1"/>
          </p:cNvPr>
          <p:cNvSpPr/>
          <p:nvPr/>
        </p:nvSpPr>
        <p:spPr>
          <a:xfrm>
            <a:off x="-136454" y="73025"/>
            <a:ext cx="8915230" cy="6668969"/>
          </a:xfrm>
          <a:prstGeom prst="actionButtonDocumen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6" name="Tableau 5"/>
          <p:cNvGraphicFramePr>
            <a:graphicFrameLocks noGrp="1"/>
          </p:cNvGraphicFramePr>
          <p:nvPr>
            <p:extLst>
              <p:ext uri="{D42A27DB-BD31-4B8C-83A1-F6EECF244321}">
                <p14:modId xmlns:p14="http://schemas.microsoft.com/office/powerpoint/2010/main" xmlns="" val="146987400"/>
              </p:ext>
            </p:extLst>
          </p:nvPr>
        </p:nvGraphicFramePr>
        <p:xfrm>
          <a:off x="1590840" y="1504638"/>
          <a:ext cx="5986131" cy="1493520"/>
        </p:xfrm>
        <a:graphic>
          <a:graphicData uri="http://schemas.openxmlformats.org/drawingml/2006/table">
            <a:tbl>
              <a:tblPr firstRow="1" bandRow="1">
                <a:tableStyleId>{22838BEF-8BB2-4498-84A7-C5851F593DF1}</a:tableStyleId>
              </a:tblPr>
              <a:tblGrid>
                <a:gridCol w="3101163"/>
                <a:gridCol w="2884968"/>
              </a:tblGrid>
              <a:tr h="321635">
                <a:tc gridSpan="2">
                  <a:txBody>
                    <a:bodyPr/>
                    <a:lstStyle/>
                    <a:p>
                      <a:pPr algn="ctr"/>
                      <a:r>
                        <a:rPr lang="fr-CA" sz="2000" smtClean="0">
                          <a:solidFill>
                            <a:schemeClr val="accent1">
                              <a:lumMod val="75000"/>
                            </a:schemeClr>
                          </a:solidFill>
                        </a:rPr>
                        <a:t>Sous-groupes</a:t>
                      </a:r>
                      <a:r>
                        <a:rPr lang="fr-CA" sz="2000" baseline="0" smtClean="0">
                          <a:solidFill>
                            <a:schemeClr val="accent1">
                              <a:lumMod val="75000"/>
                            </a:schemeClr>
                          </a:solidFill>
                        </a:rPr>
                        <a:t> de décrocheurs à la CS Draveurs</a:t>
                      </a:r>
                      <a:endParaRPr lang="fr-CA" sz="2000">
                        <a:solidFill>
                          <a:schemeClr val="accent1">
                            <a:lumMod val="75000"/>
                          </a:schemeClr>
                        </a:solidFill>
                      </a:endParaRPr>
                    </a:p>
                  </a:txBody>
                  <a:tcPr/>
                </a:tc>
                <a:tc hMerge="1">
                  <a:txBody>
                    <a:bodyPr/>
                    <a:lstStyle/>
                    <a:p>
                      <a:endParaRPr lang="fr-CA"/>
                    </a:p>
                  </a:txBody>
                  <a:tcPr/>
                </a:tc>
              </a:tr>
              <a:tr h="321635">
                <a:tc>
                  <a:txBody>
                    <a:bodyPr/>
                    <a:lstStyle/>
                    <a:p>
                      <a:pPr algn="ctr"/>
                      <a:r>
                        <a:rPr lang="fr-CA" smtClean="0">
                          <a:solidFill>
                            <a:schemeClr val="accent1">
                              <a:lumMod val="75000"/>
                            </a:schemeClr>
                          </a:solidFill>
                        </a:rPr>
                        <a:t>Désengagés</a:t>
                      </a:r>
                      <a:endParaRPr lang="fr-CA">
                        <a:solidFill>
                          <a:schemeClr val="accent1">
                            <a:lumMod val="75000"/>
                          </a:schemeClr>
                        </a:solidFill>
                      </a:endParaRPr>
                    </a:p>
                  </a:txBody>
                  <a:tcPr/>
                </a:tc>
                <a:tc>
                  <a:txBody>
                    <a:bodyPr/>
                    <a:lstStyle/>
                    <a:p>
                      <a:pPr algn="ctr"/>
                      <a:r>
                        <a:rPr lang="fr-CA" smtClean="0">
                          <a:solidFill>
                            <a:schemeClr val="accent1">
                              <a:lumMod val="75000"/>
                            </a:schemeClr>
                          </a:solidFill>
                        </a:rPr>
                        <a:t>26,9 %</a:t>
                      </a:r>
                      <a:endParaRPr lang="fr-CA">
                        <a:solidFill>
                          <a:schemeClr val="accent1">
                            <a:lumMod val="75000"/>
                          </a:schemeClr>
                        </a:solidFill>
                      </a:endParaRPr>
                    </a:p>
                  </a:txBody>
                  <a:tcPr/>
                </a:tc>
              </a:tr>
              <a:tr h="321635">
                <a:tc>
                  <a:txBody>
                    <a:bodyPr/>
                    <a:lstStyle/>
                    <a:p>
                      <a:pPr algn="ctr"/>
                      <a:r>
                        <a:rPr lang="fr-CA" smtClean="0">
                          <a:solidFill>
                            <a:schemeClr val="accent1">
                              <a:lumMod val="75000"/>
                            </a:schemeClr>
                          </a:solidFill>
                        </a:rPr>
                        <a:t>Conflictuels</a:t>
                      </a:r>
                      <a:endParaRPr lang="fr-CA">
                        <a:solidFill>
                          <a:schemeClr val="accent1">
                            <a:lumMod val="75000"/>
                          </a:schemeClr>
                        </a:solidFill>
                      </a:endParaRPr>
                    </a:p>
                  </a:txBody>
                  <a:tcPr/>
                </a:tc>
                <a:tc>
                  <a:txBody>
                    <a:bodyPr/>
                    <a:lstStyle/>
                    <a:p>
                      <a:pPr algn="ctr"/>
                      <a:r>
                        <a:rPr lang="fr-CA" smtClean="0">
                          <a:solidFill>
                            <a:schemeClr val="accent1">
                              <a:lumMod val="75000"/>
                            </a:schemeClr>
                          </a:solidFill>
                        </a:rPr>
                        <a:t>23,1 %</a:t>
                      </a:r>
                      <a:endParaRPr lang="fr-CA">
                        <a:solidFill>
                          <a:schemeClr val="accent1">
                            <a:lumMod val="75000"/>
                          </a:schemeClr>
                        </a:solidFill>
                      </a:endParaRPr>
                    </a:p>
                  </a:txBody>
                  <a:tcPr/>
                </a:tc>
              </a:tr>
              <a:tr h="321635">
                <a:tc>
                  <a:txBody>
                    <a:bodyPr/>
                    <a:lstStyle/>
                    <a:p>
                      <a:pPr algn="ctr"/>
                      <a:r>
                        <a:rPr lang="fr-CA" smtClean="0">
                          <a:solidFill>
                            <a:schemeClr val="accent1">
                              <a:lumMod val="75000"/>
                            </a:schemeClr>
                          </a:solidFill>
                        </a:rPr>
                        <a:t>Faux</a:t>
                      </a:r>
                      <a:r>
                        <a:rPr lang="fr-CA" baseline="0" smtClean="0">
                          <a:solidFill>
                            <a:schemeClr val="accent1">
                              <a:lumMod val="75000"/>
                            </a:schemeClr>
                          </a:solidFill>
                        </a:rPr>
                        <a:t> négatifs</a:t>
                      </a:r>
                      <a:endParaRPr lang="fr-CA">
                        <a:solidFill>
                          <a:schemeClr val="accent1">
                            <a:lumMod val="75000"/>
                          </a:schemeClr>
                        </a:solidFill>
                      </a:endParaRPr>
                    </a:p>
                  </a:txBody>
                  <a:tcPr/>
                </a:tc>
                <a:tc>
                  <a:txBody>
                    <a:bodyPr/>
                    <a:lstStyle/>
                    <a:p>
                      <a:pPr algn="ctr"/>
                      <a:r>
                        <a:rPr lang="fr-CA" smtClean="0">
                          <a:solidFill>
                            <a:schemeClr val="accent1">
                              <a:lumMod val="75000"/>
                            </a:schemeClr>
                          </a:solidFill>
                        </a:rPr>
                        <a:t>50,0 %</a:t>
                      </a:r>
                      <a:endParaRPr lang="fr-CA">
                        <a:solidFill>
                          <a:schemeClr val="accent1">
                            <a:lumMod val="75000"/>
                          </a:schemeClr>
                        </a:solidFill>
                      </a:endParaRPr>
                    </a:p>
                  </a:txBody>
                  <a:tcPr/>
                </a:tc>
              </a:tr>
            </a:tbl>
          </a:graphicData>
        </a:graphic>
      </p:graphicFrame>
      <p:sp>
        <p:nvSpPr>
          <p:cNvPr id="7" name="ZoneTexte 6"/>
          <p:cNvSpPr txBox="1"/>
          <p:nvPr/>
        </p:nvSpPr>
        <p:spPr>
          <a:xfrm>
            <a:off x="1479199" y="3125750"/>
            <a:ext cx="6209414" cy="2523768"/>
          </a:xfrm>
          <a:prstGeom prst="rect">
            <a:avLst/>
          </a:prstGeom>
          <a:solidFill>
            <a:schemeClr val="bg1"/>
          </a:solidFill>
        </p:spPr>
        <p:txBody>
          <a:bodyPr wrap="square" rtlCol="0">
            <a:spAutoFit/>
          </a:bodyPr>
          <a:lstStyle/>
          <a:p>
            <a:endParaRPr lang="fr-CA" smtClean="0">
              <a:solidFill>
                <a:schemeClr val="accent1">
                  <a:lumMod val="75000"/>
                </a:schemeClr>
              </a:solidFill>
            </a:endParaRPr>
          </a:p>
          <a:p>
            <a:pPr algn="just"/>
            <a:r>
              <a:rPr lang="fr-CA" sz="2000" i="1" smtClean="0">
                <a:solidFill>
                  <a:schemeClr val="accent1">
                    <a:lumMod val="75000"/>
                  </a:schemeClr>
                </a:solidFill>
              </a:rPr>
              <a:t>«…faux négatifs …est constitué de décrocheurs qui semblent avoir les compétences de base requises pour réussir des études secondaires mais qui néanmoins ont abandonné leurs études. C’est probablement là le sous-groupe d’élèves qui présente le meilleur potentiel de prévention pour réduire l’abandon scolaire...»</a:t>
            </a:r>
          </a:p>
        </p:txBody>
      </p:sp>
    </p:spTree>
    <p:extLst>
      <p:ext uri="{BB962C8B-B14F-4D97-AF65-F5344CB8AC3E}">
        <p14:creationId xmlns:p14="http://schemas.microsoft.com/office/powerpoint/2010/main" xmlns="" val="3209285137"/>
      </p:ext>
    </p:extLst>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268" name="Rectangle 4"/>
          <p:cNvSpPr>
            <a:spLocks noGrp="1" noChangeArrowheads="1"/>
          </p:cNvSpPr>
          <p:nvPr>
            <p:ph type="title" idx="4294967295"/>
          </p:nvPr>
        </p:nvSpPr>
        <p:spPr>
          <a:xfrm>
            <a:off x="231775" y="73025"/>
            <a:ext cx="8229600" cy="609600"/>
          </a:xfrm>
        </p:spPr>
        <p:txBody>
          <a:bodyPr/>
          <a:lstStyle/>
          <a:p>
            <a:pPr eaLnBrk="1" hangingPunct="1"/>
            <a:r>
              <a:rPr lang="fr-FR" altLang="fr-FR" sz="2200"/>
              <a:t>Recherches de M. Pierre </a:t>
            </a:r>
            <a:r>
              <a:rPr lang="fr-FR" altLang="fr-FR" sz="2200" smtClean="0"/>
              <a:t>Collerette – Août 2015</a:t>
            </a:r>
            <a:endParaRPr lang="fr-FR" altLang="fr-FR" sz="2200"/>
          </a:p>
        </p:txBody>
      </p:sp>
      <p:sp>
        <p:nvSpPr>
          <p:cNvPr id="14340" name="Rectangle 5"/>
          <p:cNvSpPr>
            <a:spLocks noChangeArrowheads="1"/>
          </p:cNvSpPr>
          <p:nvPr/>
        </p:nvSpPr>
        <p:spPr bwMode="auto">
          <a:xfrm>
            <a:off x="1852613" y="828675"/>
            <a:ext cx="5462587" cy="456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endParaRPr lang="fr-FR" altLang="fr-FR" sz="2200"/>
          </a:p>
        </p:txBody>
      </p:sp>
      <p:graphicFrame>
        <p:nvGraphicFramePr>
          <p:cNvPr id="2" name="Diagram 1"/>
          <p:cNvGraphicFramePr/>
          <p:nvPr>
            <p:extLst>
              <p:ext uri="{D42A27DB-BD31-4B8C-83A1-F6EECF244321}">
                <p14:modId xmlns:p14="http://schemas.microsoft.com/office/powerpoint/2010/main" xmlns="" val="3646498837"/>
              </p:ext>
            </p:extLst>
          </p:nvPr>
        </p:nvGraphicFramePr>
        <p:xfrm>
          <a:off x="813271" y="828675"/>
          <a:ext cx="7838982" cy="527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ction Button: Document 4">
            <a:hlinkClick r:id="rId8" action="ppaction://hlinksldjump" highlightClick="1"/>
          </p:cNvPr>
          <p:cNvSpPr/>
          <p:nvPr/>
        </p:nvSpPr>
        <p:spPr>
          <a:xfrm>
            <a:off x="0" y="0"/>
            <a:ext cx="9144000" cy="6858000"/>
          </a:xfrm>
          <a:prstGeom prst="actionButtonDocumen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8" name="Tableau 7"/>
          <p:cNvGraphicFramePr>
            <a:graphicFrameLocks noGrp="1"/>
          </p:cNvGraphicFramePr>
          <p:nvPr>
            <p:extLst>
              <p:ext uri="{D42A27DB-BD31-4B8C-83A1-F6EECF244321}">
                <p14:modId xmlns:p14="http://schemas.microsoft.com/office/powerpoint/2010/main" xmlns="" val="2830673586"/>
              </p:ext>
            </p:extLst>
          </p:nvPr>
        </p:nvGraphicFramePr>
        <p:xfrm>
          <a:off x="1707798" y="1060761"/>
          <a:ext cx="5986131" cy="1859280"/>
        </p:xfrm>
        <a:graphic>
          <a:graphicData uri="http://schemas.openxmlformats.org/drawingml/2006/table">
            <a:tbl>
              <a:tblPr firstRow="1" bandRow="1">
                <a:tableStyleId>{22838BEF-8BB2-4498-84A7-C5851F593DF1}</a:tableStyleId>
              </a:tblPr>
              <a:tblGrid>
                <a:gridCol w="3101163"/>
                <a:gridCol w="2884968"/>
              </a:tblGrid>
              <a:tr h="321635">
                <a:tc gridSpan="2">
                  <a:txBody>
                    <a:bodyPr/>
                    <a:lstStyle/>
                    <a:p>
                      <a:pPr algn="ctr"/>
                      <a:r>
                        <a:rPr lang="fr-CA" sz="2000" smtClean="0">
                          <a:solidFill>
                            <a:schemeClr val="accent1">
                              <a:lumMod val="75000"/>
                            </a:schemeClr>
                          </a:solidFill>
                        </a:rPr>
                        <a:t>Élève</a:t>
                      </a:r>
                      <a:r>
                        <a:rPr lang="fr-CA" sz="2000" baseline="0" smtClean="0">
                          <a:solidFill>
                            <a:schemeClr val="accent1">
                              <a:lumMod val="75000"/>
                            </a:schemeClr>
                          </a:solidFill>
                        </a:rPr>
                        <a:t>s vulnérables (2014)</a:t>
                      </a:r>
                      <a:endParaRPr lang="fr-CA" sz="2000">
                        <a:solidFill>
                          <a:schemeClr val="accent1">
                            <a:lumMod val="75000"/>
                          </a:schemeClr>
                        </a:solidFill>
                      </a:endParaRPr>
                    </a:p>
                  </a:txBody>
                  <a:tcPr/>
                </a:tc>
                <a:tc hMerge="1">
                  <a:txBody>
                    <a:bodyPr/>
                    <a:lstStyle/>
                    <a:p>
                      <a:endParaRPr lang="fr-CA"/>
                    </a:p>
                  </a:txBody>
                  <a:tcPr/>
                </a:tc>
              </a:tr>
              <a:tr h="321635">
                <a:tc>
                  <a:txBody>
                    <a:bodyPr/>
                    <a:lstStyle/>
                    <a:p>
                      <a:pPr algn="ctr"/>
                      <a:r>
                        <a:rPr lang="fr-CA" smtClean="0">
                          <a:solidFill>
                            <a:schemeClr val="accent1">
                              <a:lumMod val="75000"/>
                            </a:schemeClr>
                          </a:solidFill>
                        </a:rPr>
                        <a:t>Écrire</a:t>
                      </a:r>
                      <a:endParaRPr lang="fr-CA">
                        <a:solidFill>
                          <a:schemeClr val="accent1">
                            <a:lumMod val="75000"/>
                          </a:schemeClr>
                        </a:solidFill>
                      </a:endParaRPr>
                    </a:p>
                  </a:txBody>
                  <a:tcPr/>
                </a:tc>
                <a:tc>
                  <a:txBody>
                    <a:bodyPr/>
                    <a:lstStyle/>
                    <a:p>
                      <a:pPr algn="ctr"/>
                      <a:r>
                        <a:rPr lang="fr-CA" smtClean="0">
                          <a:solidFill>
                            <a:schemeClr val="accent1">
                              <a:lumMod val="75000"/>
                            </a:schemeClr>
                          </a:solidFill>
                        </a:rPr>
                        <a:t>39,0 %</a:t>
                      </a:r>
                      <a:endParaRPr lang="fr-CA">
                        <a:solidFill>
                          <a:schemeClr val="accent1">
                            <a:lumMod val="75000"/>
                          </a:schemeClr>
                        </a:solidFill>
                      </a:endParaRPr>
                    </a:p>
                  </a:txBody>
                  <a:tcPr/>
                </a:tc>
              </a:tr>
              <a:tr h="321635">
                <a:tc>
                  <a:txBody>
                    <a:bodyPr/>
                    <a:lstStyle/>
                    <a:p>
                      <a:pPr algn="ctr"/>
                      <a:r>
                        <a:rPr lang="fr-CA" smtClean="0">
                          <a:solidFill>
                            <a:schemeClr val="accent1">
                              <a:lumMod val="75000"/>
                            </a:schemeClr>
                          </a:solidFill>
                        </a:rPr>
                        <a:t>Lire</a:t>
                      </a:r>
                      <a:endParaRPr lang="fr-CA">
                        <a:solidFill>
                          <a:schemeClr val="accent1">
                            <a:lumMod val="75000"/>
                          </a:schemeClr>
                        </a:solidFill>
                      </a:endParaRPr>
                    </a:p>
                  </a:txBody>
                  <a:tcPr/>
                </a:tc>
                <a:tc>
                  <a:txBody>
                    <a:bodyPr/>
                    <a:lstStyle/>
                    <a:p>
                      <a:pPr algn="ctr"/>
                      <a:r>
                        <a:rPr lang="fr-CA" smtClean="0">
                          <a:solidFill>
                            <a:schemeClr val="accent1">
                              <a:lumMod val="75000"/>
                            </a:schemeClr>
                          </a:solidFill>
                        </a:rPr>
                        <a:t>39,3 %</a:t>
                      </a:r>
                      <a:endParaRPr lang="fr-CA">
                        <a:solidFill>
                          <a:schemeClr val="accent1">
                            <a:lumMod val="75000"/>
                          </a:schemeClr>
                        </a:solidFill>
                      </a:endParaRPr>
                    </a:p>
                  </a:txBody>
                  <a:tcPr/>
                </a:tc>
              </a:tr>
              <a:tr h="321635">
                <a:tc>
                  <a:txBody>
                    <a:bodyPr/>
                    <a:lstStyle/>
                    <a:p>
                      <a:pPr algn="ctr"/>
                      <a:r>
                        <a:rPr lang="fr-CA" smtClean="0">
                          <a:solidFill>
                            <a:schemeClr val="accent1">
                              <a:lumMod val="75000"/>
                            </a:schemeClr>
                          </a:solidFill>
                        </a:rPr>
                        <a:t>Résoudre</a:t>
                      </a:r>
                      <a:endParaRPr lang="fr-CA">
                        <a:solidFill>
                          <a:schemeClr val="accent1">
                            <a:lumMod val="75000"/>
                          </a:schemeClr>
                        </a:solidFill>
                      </a:endParaRPr>
                    </a:p>
                  </a:txBody>
                  <a:tcPr/>
                </a:tc>
                <a:tc>
                  <a:txBody>
                    <a:bodyPr/>
                    <a:lstStyle/>
                    <a:p>
                      <a:pPr algn="ctr"/>
                      <a:r>
                        <a:rPr lang="fr-CA" smtClean="0">
                          <a:solidFill>
                            <a:schemeClr val="accent1">
                              <a:lumMod val="75000"/>
                            </a:schemeClr>
                          </a:solidFill>
                        </a:rPr>
                        <a:t>34,4 %</a:t>
                      </a:r>
                      <a:endParaRPr lang="fr-CA">
                        <a:solidFill>
                          <a:schemeClr val="accent1">
                            <a:lumMod val="75000"/>
                          </a:schemeClr>
                        </a:solidFill>
                      </a:endParaRPr>
                    </a:p>
                  </a:txBody>
                  <a:tcPr/>
                </a:tc>
              </a:tr>
              <a:tr h="321635">
                <a:tc>
                  <a:txBody>
                    <a:bodyPr/>
                    <a:lstStyle/>
                    <a:p>
                      <a:pPr algn="ctr"/>
                      <a:r>
                        <a:rPr lang="fr-CA" smtClean="0">
                          <a:solidFill>
                            <a:schemeClr val="accent1">
                              <a:lumMod val="75000"/>
                            </a:schemeClr>
                          </a:solidFill>
                        </a:rPr>
                        <a:t>Raisonner</a:t>
                      </a:r>
                      <a:endParaRPr lang="fr-CA">
                        <a:solidFill>
                          <a:schemeClr val="accent1">
                            <a:lumMod val="75000"/>
                          </a:schemeClr>
                        </a:solidFill>
                      </a:endParaRPr>
                    </a:p>
                  </a:txBody>
                  <a:tcPr/>
                </a:tc>
                <a:tc>
                  <a:txBody>
                    <a:bodyPr/>
                    <a:lstStyle/>
                    <a:p>
                      <a:pPr algn="ctr"/>
                      <a:r>
                        <a:rPr lang="fr-CA" smtClean="0">
                          <a:solidFill>
                            <a:schemeClr val="accent1">
                              <a:lumMod val="75000"/>
                            </a:schemeClr>
                          </a:solidFill>
                        </a:rPr>
                        <a:t>50,0 %</a:t>
                      </a:r>
                      <a:endParaRPr lang="fr-CA">
                        <a:solidFill>
                          <a:schemeClr val="accent1">
                            <a:lumMod val="75000"/>
                          </a:schemeClr>
                        </a:solidFill>
                      </a:endParaRPr>
                    </a:p>
                  </a:txBody>
                  <a:tcPr/>
                </a:tc>
              </a:tr>
            </a:tbl>
          </a:graphicData>
        </a:graphic>
      </p:graphicFrame>
      <p:sp>
        <p:nvSpPr>
          <p:cNvPr id="3" name="ZoneTexte 2"/>
          <p:cNvSpPr txBox="1"/>
          <p:nvPr/>
        </p:nvSpPr>
        <p:spPr>
          <a:xfrm>
            <a:off x="1448575" y="3005949"/>
            <a:ext cx="6504578" cy="286232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CA" sz="2000" i="1" smtClean="0">
                <a:solidFill>
                  <a:schemeClr val="accent1">
                    <a:lumMod val="75000"/>
                  </a:schemeClr>
                </a:solidFill>
              </a:rPr>
              <a:t>«Un nombre important d’élèves entrent au secondaire en situation d’échec ou de faiblesse sur le plan académique en français ou en mathématiques.»</a:t>
            </a:r>
          </a:p>
          <a:p>
            <a:pPr algn="just"/>
            <a:endParaRPr lang="fr-CA" sz="2000" i="1" smtClean="0">
              <a:solidFill>
                <a:schemeClr val="accent1">
                  <a:lumMod val="75000"/>
                </a:schemeClr>
              </a:solidFill>
            </a:endParaRPr>
          </a:p>
          <a:p>
            <a:pPr algn="just"/>
            <a:r>
              <a:rPr lang="fr-CA" sz="2000" i="1">
                <a:solidFill>
                  <a:schemeClr val="accent1">
                    <a:lumMod val="75000"/>
                  </a:schemeClr>
                </a:solidFill>
              </a:rPr>
              <a:t>«</a:t>
            </a:r>
            <a:r>
              <a:rPr lang="fr-CA" sz="2000" i="1" smtClean="0">
                <a:solidFill>
                  <a:schemeClr val="accent1">
                    <a:lumMod val="75000"/>
                  </a:schemeClr>
                </a:solidFill>
              </a:rPr>
              <a:t>Le travail pour améliorer la réussite et la persévérance des élèves en Outaouais devrait comporter un effort important au primaire de façon à accroître le nombre de ceux qui arrivent bien préparés pour un parcours de réussite au secondaire.»</a:t>
            </a:r>
            <a:endParaRPr lang="fr-CA" sz="2000" i="1">
              <a:solidFill>
                <a:schemeClr val="accent1">
                  <a:lumMod val="75000"/>
                </a:schemeClr>
              </a:solidFill>
            </a:endParaRPr>
          </a:p>
        </p:txBody>
      </p:sp>
    </p:spTree>
    <p:extLst>
      <p:ext uri="{BB962C8B-B14F-4D97-AF65-F5344CB8AC3E}">
        <p14:creationId xmlns:p14="http://schemas.microsoft.com/office/powerpoint/2010/main" xmlns="" val="3459193946"/>
      </p:ext>
    </p:extLst>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title" idx="4294967295"/>
          </p:nvPr>
        </p:nvSpPr>
        <p:spPr>
          <a:xfrm>
            <a:off x="231775" y="73025"/>
            <a:ext cx="8229600" cy="609600"/>
          </a:xfrm>
        </p:spPr>
        <p:txBody>
          <a:bodyPr/>
          <a:lstStyle/>
          <a:p>
            <a:pPr eaLnBrk="1" hangingPunct="1"/>
            <a:r>
              <a:rPr lang="fr-FR" altLang="fr-FR"/>
              <a:t>É</a:t>
            </a:r>
            <a:r>
              <a:rPr lang="fr-FR" altLang="fr-FR" smtClean="0"/>
              <a:t>léments </a:t>
            </a:r>
            <a:r>
              <a:rPr lang="fr-FR" altLang="fr-FR"/>
              <a:t>de </a:t>
            </a:r>
            <a:r>
              <a:rPr lang="fr-FR" altLang="fr-FR" smtClean="0"/>
              <a:t>vision</a:t>
            </a:r>
            <a:endParaRPr lang="fr-FR" altLang="fr-FR"/>
          </a:p>
        </p:txBody>
      </p:sp>
      <p:sp>
        <p:nvSpPr>
          <p:cNvPr id="3" name="TextBox 2"/>
          <p:cNvSpPr txBox="1"/>
          <p:nvPr/>
        </p:nvSpPr>
        <p:spPr>
          <a:xfrm>
            <a:off x="329593" y="3823189"/>
            <a:ext cx="8630871" cy="181588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fr-CA" sz="2800" b="1">
                <a:ln/>
                <a:solidFill>
                  <a:schemeClr val="accent3"/>
                </a:solidFill>
              </a:rPr>
              <a:t>Qu’est-ce qui nous a amené au fil des ans à repenser notre posture d’accompagnement et de supervision auprès de nos gestionnaires?</a:t>
            </a:r>
          </a:p>
          <a:p>
            <a:pPr algn="just"/>
            <a:endParaRPr lang="fr-CA" sz="2800" b="1">
              <a:ln/>
              <a:solidFill>
                <a:schemeClr val="accent3"/>
              </a:solidFill>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49683" y="1235588"/>
            <a:ext cx="4114912" cy="2327531"/>
          </a:xfrm>
          <a:prstGeom prst="rect">
            <a:avLst/>
          </a:prstGeom>
        </p:spPr>
      </p:pic>
    </p:spTree>
  </p:cSld>
  <p:clrMapOvr>
    <a:masterClrMapping/>
  </p:clrMapOvr>
  <p:transition spd="med">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268" name="Rectangle 4"/>
          <p:cNvSpPr>
            <a:spLocks noGrp="1" noChangeArrowheads="1"/>
          </p:cNvSpPr>
          <p:nvPr>
            <p:ph type="title" idx="4294967295"/>
          </p:nvPr>
        </p:nvSpPr>
        <p:spPr>
          <a:xfrm>
            <a:off x="231775" y="73025"/>
            <a:ext cx="8229600" cy="609600"/>
          </a:xfrm>
        </p:spPr>
        <p:txBody>
          <a:bodyPr/>
          <a:lstStyle/>
          <a:p>
            <a:pPr eaLnBrk="1" hangingPunct="1"/>
            <a:r>
              <a:rPr lang="fr-FR" altLang="fr-FR" sz="2200"/>
              <a:t>Recherches de M. Pierre </a:t>
            </a:r>
            <a:r>
              <a:rPr lang="fr-FR" altLang="fr-FR" sz="2200" smtClean="0"/>
              <a:t>Collerette – Février 2016</a:t>
            </a:r>
            <a:endParaRPr lang="fr-FR" altLang="fr-FR" sz="2200"/>
          </a:p>
        </p:txBody>
      </p:sp>
      <p:sp>
        <p:nvSpPr>
          <p:cNvPr id="14340" name="Rectangle 5"/>
          <p:cNvSpPr>
            <a:spLocks noChangeArrowheads="1"/>
          </p:cNvSpPr>
          <p:nvPr/>
        </p:nvSpPr>
        <p:spPr bwMode="auto">
          <a:xfrm>
            <a:off x="1852613" y="828675"/>
            <a:ext cx="5462587" cy="456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endParaRPr lang="fr-FR" altLang="fr-FR" sz="2200"/>
          </a:p>
        </p:txBody>
      </p:sp>
      <p:graphicFrame>
        <p:nvGraphicFramePr>
          <p:cNvPr id="2" name="Diagram 1"/>
          <p:cNvGraphicFramePr/>
          <p:nvPr>
            <p:extLst>
              <p:ext uri="{D42A27DB-BD31-4B8C-83A1-F6EECF244321}">
                <p14:modId xmlns:p14="http://schemas.microsoft.com/office/powerpoint/2010/main" xmlns="" val="909036886"/>
              </p:ext>
            </p:extLst>
          </p:nvPr>
        </p:nvGraphicFramePr>
        <p:xfrm>
          <a:off x="762758" y="847983"/>
          <a:ext cx="7838982" cy="527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081752" y="1815019"/>
            <a:ext cx="7004308" cy="36009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endParaRPr lang="en-US" sz="2000" smtClean="0">
              <a:solidFill>
                <a:schemeClr val="accent5">
                  <a:lumMod val="50000"/>
                </a:schemeClr>
              </a:solidFill>
            </a:endParaRPr>
          </a:p>
          <a:p>
            <a:pPr lvl="0" algn="just"/>
            <a:r>
              <a:rPr lang="en-US" sz="2000" i="1" smtClean="0">
                <a:solidFill>
                  <a:schemeClr val="accent5">
                    <a:lumMod val="50000"/>
                  </a:schemeClr>
                </a:solidFill>
              </a:rPr>
              <a:t>«Les pratiques de gestion </a:t>
            </a:r>
            <a:r>
              <a:rPr lang="en-US" sz="2000" i="1" err="1">
                <a:solidFill>
                  <a:schemeClr val="accent5">
                    <a:lumMod val="50000"/>
                  </a:schemeClr>
                </a:solidFill>
              </a:rPr>
              <a:t>associées</a:t>
            </a:r>
            <a:r>
              <a:rPr lang="en-US" sz="2000" i="1">
                <a:solidFill>
                  <a:schemeClr val="accent5">
                    <a:lumMod val="50000"/>
                  </a:schemeClr>
                </a:solidFill>
              </a:rPr>
              <a:t> aux </a:t>
            </a:r>
            <a:r>
              <a:rPr lang="en-US" sz="2000" i="1" smtClean="0">
                <a:solidFill>
                  <a:schemeClr val="accent5">
                    <a:lumMod val="50000"/>
                  </a:schemeClr>
                </a:solidFill>
              </a:rPr>
              <a:t>pratiques </a:t>
            </a:r>
            <a:r>
              <a:rPr lang="en-US" sz="2000" i="1" err="1">
                <a:solidFill>
                  <a:schemeClr val="accent5">
                    <a:lumMod val="50000"/>
                  </a:schemeClr>
                </a:solidFill>
              </a:rPr>
              <a:t>pédagogiques</a:t>
            </a:r>
            <a:r>
              <a:rPr lang="en-US" sz="2000" i="1">
                <a:solidFill>
                  <a:schemeClr val="accent5">
                    <a:lumMod val="50000"/>
                  </a:schemeClr>
                </a:solidFill>
              </a:rPr>
              <a:t> et au </a:t>
            </a:r>
            <a:r>
              <a:rPr lang="en-US" sz="2000" i="1" err="1">
                <a:solidFill>
                  <a:schemeClr val="accent5">
                    <a:lumMod val="50000"/>
                  </a:schemeClr>
                </a:solidFill>
              </a:rPr>
              <a:t>suivi</a:t>
            </a:r>
            <a:r>
              <a:rPr lang="en-US" sz="2000" i="1">
                <a:solidFill>
                  <a:schemeClr val="accent5">
                    <a:lumMod val="50000"/>
                  </a:schemeClr>
                </a:solidFill>
              </a:rPr>
              <a:t> des </a:t>
            </a:r>
            <a:r>
              <a:rPr lang="en-US" sz="2000" i="1" err="1">
                <a:solidFill>
                  <a:schemeClr val="accent5">
                    <a:lumMod val="50000"/>
                  </a:schemeClr>
                </a:solidFill>
              </a:rPr>
              <a:t>résultats</a:t>
            </a:r>
            <a:r>
              <a:rPr lang="en-US" sz="2000" i="1">
                <a:solidFill>
                  <a:schemeClr val="accent5">
                    <a:lumMod val="50000"/>
                  </a:schemeClr>
                </a:solidFill>
              </a:rPr>
              <a:t> des </a:t>
            </a:r>
            <a:r>
              <a:rPr lang="en-US" sz="2000" i="1" err="1">
                <a:solidFill>
                  <a:schemeClr val="accent5">
                    <a:lumMod val="50000"/>
                  </a:schemeClr>
                </a:solidFill>
              </a:rPr>
              <a:t>élèves</a:t>
            </a:r>
            <a:r>
              <a:rPr lang="en-US" sz="2000" i="1">
                <a:solidFill>
                  <a:schemeClr val="accent5">
                    <a:lumMod val="50000"/>
                  </a:schemeClr>
                </a:solidFill>
              </a:rPr>
              <a:t> </a:t>
            </a:r>
            <a:r>
              <a:rPr lang="en-US" sz="2000" i="1" err="1">
                <a:solidFill>
                  <a:schemeClr val="accent5">
                    <a:lumMod val="50000"/>
                  </a:schemeClr>
                </a:solidFill>
              </a:rPr>
              <a:t>figurent</a:t>
            </a:r>
            <a:r>
              <a:rPr lang="en-US" sz="2000" i="1">
                <a:solidFill>
                  <a:schemeClr val="accent5">
                    <a:lumMod val="50000"/>
                  </a:schemeClr>
                </a:solidFill>
              </a:rPr>
              <a:t> </a:t>
            </a:r>
            <a:r>
              <a:rPr lang="en-US" sz="2000" i="1" err="1">
                <a:solidFill>
                  <a:schemeClr val="accent5">
                    <a:lumMod val="50000"/>
                  </a:schemeClr>
                </a:solidFill>
              </a:rPr>
              <a:t>parmi</a:t>
            </a:r>
            <a:r>
              <a:rPr lang="en-US" sz="2000" i="1">
                <a:solidFill>
                  <a:schemeClr val="accent5">
                    <a:lumMod val="50000"/>
                  </a:schemeClr>
                </a:solidFill>
              </a:rPr>
              <a:t> les </a:t>
            </a:r>
            <a:r>
              <a:rPr lang="en-US" sz="2000" i="1" err="1">
                <a:solidFill>
                  <a:schemeClr val="accent5">
                    <a:lumMod val="50000"/>
                  </a:schemeClr>
                </a:solidFill>
              </a:rPr>
              <a:t>moins</a:t>
            </a:r>
            <a:r>
              <a:rPr lang="en-US" sz="2000" i="1">
                <a:solidFill>
                  <a:schemeClr val="accent5">
                    <a:lumMod val="50000"/>
                  </a:schemeClr>
                </a:solidFill>
              </a:rPr>
              <a:t> </a:t>
            </a:r>
            <a:r>
              <a:rPr lang="en-US" sz="2000" i="1" err="1">
                <a:solidFill>
                  <a:schemeClr val="accent5">
                    <a:lumMod val="50000"/>
                  </a:schemeClr>
                </a:solidFill>
              </a:rPr>
              <a:t>fréquentes</a:t>
            </a:r>
            <a:r>
              <a:rPr lang="en-US" sz="2000" i="1" smtClean="0">
                <a:solidFill>
                  <a:schemeClr val="accent5">
                    <a:lumMod val="50000"/>
                  </a:schemeClr>
                </a:solidFill>
              </a:rPr>
              <a:t>.»</a:t>
            </a:r>
          </a:p>
          <a:p>
            <a:pPr lvl="0" algn="just"/>
            <a:endParaRPr lang="en-US" sz="2000" i="1" smtClean="0">
              <a:solidFill>
                <a:schemeClr val="accent5">
                  <a:lumMod val="50000"/>
                </a:schemeClr>
              </a:solidFill>
            </a:endParaRPr>
          </a:p>
          <a:p>
            <a:pPr lvl="0" algn="just"/>
            <a:r>
              <a:rPr lang="en-US" sz="2000" i="1" smtClean="0">
                <a:solidFill>
                  <a:schemeClr val="accent5">
                    <a:lumMod val="50000"/>
                  </a:schemeClr>
                </a:solidFill>
              </a:rPr>
              <a:t>«…ce sont ces pratiques de gestion qui auraient le plus d’impact sur la réduction des échecs scolaires, et conséquemment sur la réduction du décrochage, car selon nos études la majorité des décrocheurs en Outaouais ont éprouvé des problèmes de réussite avant de décrocher.»</a:t>
            </a:r>
          </a:p>
          <a:p>
            <a:pPr lvl="0"/>
            <a:endParaRPr lang="en-US" sz="2800">
              <a:solidFill>
                <a:schemeClr val="accent5">
                  <a:lumMod val="50000"/>
                </a:schemeClr>
              </a:solidFill>
            </a:endParaRPr>
          </a:p>
        </p:txBody>
      </p:sp>
      <p:sp>
        <p:nvSpPr>
          <p:cNvPr id="3" name="Action Button: Document 2">
            <a:hlinkClick r:id="rId8" action="ppaction://hlinksldjump" highlightClick="1"/>
          </p:cNvPr>
          <p:cNvSpPr/>
          <p:nvPr/>
        </p:nvSpPr>
        <p:spPr>
          <a:xfrm>
            <a:off x="56294" y="59530"/>
            <a:ext cx="9055223" cy="6100763"/>
          </a:xfrm>
          <a:prstGeom prst="actionButtonDocumen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xmlns="" val="4294238453"/>
      </p:ext>
    </p:extLst>
  </p:cSld>
  <p:clrMapOvr>
    <a:masterClrMapping/>
  </p:clrMapOvr>
  <p:transition spd="med">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268" name="Rectangle 4"/>
          <p:cNvSpPr>
            <a:spLocks noGrp="1" noChangeArrowheads="1"/>
          </p:cNvSpPr>
          <p:nvPr>
            <p:ph type="title" idx="4294967295"/>
          </p:nvPr>
        </p:nvSpPr>
        <p:spPr>
          <a:xfrm>
            <a:off x="231775" y="73025"/>
            <a:ext cx="8229600" cy="609600"/>
          </a:xfrm>
        </p:spPr>
        <p:txBody>
          <a:bodyPr/>
          <a:lstStyle/>
          <a:p>
            <a:pPr eaLnBrk="1" hangingPunct="1"/>
            <a:r>
              <a:rPr lang="fr-FR" altLang="fr-FR" sz="2200"/>
              <a:t>Recherches de M. Pierre </a:t>
            </a:r>
            <a:r>
              <a:rPr lang="fr-FR" altLang="fr-FR" sz="2200" smtClean="0"/>
              <a:t>Collerette – Avril 2016</a:t>
            </a:r>
            <a:endParaRPr lang="fr-FR" altLang="fr-FR" sz="2200"/>
          </a:p>
        </p:txBody>
      </p:sp>
      <p:sp>
        <p:nvSpPr>
          <p:cNvPr id="14340" name="Rectangle 5"/>
          <p:cNvSpPr>
            <a:spLocks noChangeArrowheads="1"/>
          </p:cNvSpPr>
          <p:nvPr/>
        </p:nvSpPr>
        <p:spPr bwMode="auto">
          <a:xfrm>
            <a:off x="1852613" y="828675"/>
            <a:ext cx="5462587" cy="456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endParaRPr lang="fr-FR" altLang="fr-FR" sz="2200"/>
          </a:p>
        </p:txBody>
      </p:sp>
      <p:graphicFrame>
        <p:nvGraphicFramePr>
          <p:cNvPr id="2" name="Diagram 1"/>
          <p:cNvGraphicFramePr/>
          <p:nvPr>
            <p:extLst>
              <p:ext uri="{D42A27DB-BD31-4B8C-83A1-F6EECF244321}">
                <p14:modId xmlns:p14="http://schemas.microsoft.com/office/powerpoint/2010/main" xmlns="" val="2467086923"/>
              </p:ext>
            </p:extLst>
          </p:nvPr>
        </p:nvGraphicFramePr>
        <p:xfrm>
          <a:off x="784022" y="838643"/>
          <a:ext cx="7838982" cy="527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140652" y="1652756"/>
            <a:ext cx="7046417" cy="34778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just"/>
            <a:r>
              <a:rPr lang="en-US" sz="2000" i="1" smtClean="0">
                <a:solidFill>
                  <a:schemeClr val="accent5">
                    <a:lumMod val="50000"/>
                  </a:schemeClr>
                </a:solidFill>
              </a:rPr>
              <a:t>«En revanche, plusieurs pratiques relatives au suivi des résultats et aux interventions personnalisées auprès des directions d’écoles figurent parmi les pratiques les moins fréquentes.»</a:t>
            </a:r>
          </a:p>
          <a:p>
            <a:pPr lvl="0" algn="just"/>
            <a:endParaRPr lang="en-US" sz="2000" i="1">
              <a:solidFill>
                <a:schemeClr val="accent5">
                  <a:lumMod val="50000"/>
                </a:schemeClr>
              </a:solidFill>
            </a:endParaRPr>
          </a:p>
          <a:p>
            <a:pPr lvl="0" algn="just"/>
            <a:r>
              <a:rPr lang="en-US" sz="2000" i="1" smtClean="0">
                <a:solidFill>
                  <a:schemeClr val="accent5">
                    <a:lumMod val="50000"/>
                  </a:schemeClr>
                </a:solidFill>
              </a:rPr>
              <a:t>«Pour ce qui est de la direction générale de la CS Draveurs, …on a observé en mars 2016 une progression importante des moyennes sur l’ensemble des pratiques incluant certaines pratiques associées à des interventions personnalisées auprès des directions d’écoles concernant les résultats des élèves.»</a:t>
            </a:r>
            <a:endParaRPr lang="en-US" sz="2000" i="1">
              <a:solidFill>
                <a:schemeClr val="accent5">
                  <a:lumMod val="50000"/>
                </a:schemeClr>
              </a:solidFill>
            </a:endParaRPr>
          </a:p>
        </p:txBody>
      </p:sp>
    </p:spTree>
    <p:extLst>
      <p:ext uri="{BB962C8B-B14F-4D97-AF65-F5344CB8AC3E}">
        <p14:creationId xmlns:p14="http://schemas.microsoft.com/office/powerpoint/2010/main" xmlns="" val="1683553413"/>
      </p:ext>
    </p:extLst>
  </p:cSld>
  <p:clrMapOvr>
    <a:masterClrMapping/>
  </p:clrMapOvr>
  <p:transition spd="med">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268" name="Rectangle 4"/>
          <p:cNvSpPr>
            <a:spLocks noGrp="1" noChangeArrowheads="1"/>
          </p:cNvSpPr>
          <p:nvPr>
            <p:ph type="title" idx="4294967295"/>
          </p:nvPr>
        </p:nvSpPr>
        <p:spPr>
          <a:xfrm>
            <a:off x="231775" y="73025"/>
            <a:ext cx="8229600" cy="609600"/>
          </a:xfrm>
        </p:spPr>
        <p:txBody>
          <a:bodyPr/>
          <a:lstStyle/>
          <a:p>
            <a:pPr eaLnBrk="1" hangingPunct="1"/>
            <a:r>
              <a:rPr lang="fr-FR" altLang="fr-FR" sz="2200"/>
              <a:t>Recherches de M. Pierre </a:t>
            </a:r>
            <a:r>
              <a:rPr lang="fr-FR" altLang="fr-FR" sz="2200" smtClean="0"/>
              <a:t>Collerette – Janvier 2017</a:t>
            </a:r>
            <a:endParaRPr lang="fr-FR" altLang="fr-FR" sz="2200"/>
          </a:p>
        </p:txBody>
      </p:sp>
      <p:sp>
        <p:nvSpPr>
          <p:cNvPr id="14340" name="Rectangle 5"/>
          <p:cNvSpPr>
            <a:spLocks noChangeArrowheads="1"/>
          </p:cNvSpPr>
          <p:nvPr/>
        </p:nvSpPr>
        <p:spPr bwMode="auto">
          <a:xfrm>
            <a:off x="1852613" y="828675"/>
            <a:ext cx="5462587" cy="456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endParaRPr lang="fr-FR" altLang="fr-FR" sz="2200"/>
          </a:p>
        </p:txBody>
      </p:sp>
      <p:graphicFrame>
        <p:nvGraphicFramePr>
          <p:cNvPr id="2" name="Diagram 1"/>
          <p:cNvGraphicFramePr/>
          <p:nvPr>
            <p:extLst>
              <p:ext uri="{D42A27DB-BD31-4B8C-83A1-F6EECF244321}">
                <p14:modId xmlns:p14="http://schemas.microsoft.com/office/powerpoint/2010/main" xmlns="" val="3363612097"/>
              </p:ext>
            </p:extLst>
          </p:nvPr>
        </p:nvGraphicFramePr>
        <p:xfrm>
          <a:off x="833469" y="828675"/>
          <a:ext cx="7838982" cy="527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au 7"/>
          <p:cNvGraphicFramePr>
            <a:graphicFrameLocks noGrp="1"/>
          </p:cNvGraphicFramePr>
          <p:nvPr>
            <p:extLst>
              <p:ext uri="{D42A27DB-BD31-4B8C-83A1-F6EECF244321}">
                <p14:modId xmlns:p14="http://schemas.microsoft.com/office/powerpoint/2010/main" xmlns="" val="3649126494"/>
              </p:ext>
            </p:extLst>
          </p:nvPr>
        </p:nvGraphicFramePr>
        <p:xfrm>
          <a:off x="1707799" y="1250632"/>
          <a:ext cx="5986131" cy="2225040"/>
        </p:xfrm>
        <a:graphic>
          <a:graphicData uri="http://schemas.openxmlformats.org/drawingml/2006/table">
            <a:tbl>
              <a:tblPr firstRow="1" bandRow="1">
                <a:tableStyleId>{22838BEF-8BB2-4498-84A7-C5851F593DF1}</a:tableStyleId>
              </a:tblPr>
              <a:tblGrid>
                <a:gridCol w="2092635"/>
                <a:gridCol w="1946748"/>
                <a:gridCol w="1946748"/>
              </a:tblGrid>
              <a:tr h="321635">
                <a:tc gridSpan="3">
                  <a:txBody>
                    <a:bodyPr/>
                    <a:lstStyle/>
                    <a:p>
                      <a:pPr algn="ctr"/>
                      <a:r>
                        <a:rPr lang="fr-CA" sz="2000" smtClean="0">
                          <a:solidFill>
                            <a:schemeClr val="accent1">
                              <a:lumMod val="75000"/>
                            </a:schemeClr>
                          </a:solidFill>
                        </a:rPr>
                        <a:t>Élève</a:t>
                      </a:r>
                      <a:r>
                        <a:rPr lang="fr-CA" sz="2000" baseline="0" smtClean="0">
                          <a:solidFill>
                            <a:schemeClr val="accent1">
                              <a:lumMod val="75000"/>
                            </a:schemeClr>
                          </a:solidFill>
                        </a:rPr>
                        <a:t>s vulnérables</a:t>
                      </a:r>
                      <a:endParaRPr lang="fr-CA" sz="2000">
                        <a:solidFill>
                          <a:schemeClr val="accent1">
                            <a:lumMod val="75000"/>
                          </a:schemeClr>
                        </a:solidFill>
                      </a:endParaRPr>
                    </a:p>
                  </a:txBody>
                  <a:tcPr/>
                </a:tc>
                <a:tc hMerge="1">
                  <a:txBody>
                    <a:bodyPr/>
                    <a:lstStyle/>
                    <a:p>
                      <a:endParaRPr lang="fr-CA"/>
                    </a:p>
                  </a:txBody>
                  <a:tcPr/>
                </a:tc>
                <a:tc hMerge="1">
                  <a:txBody>
                    <a:bodyPr/>
                    <a:lstStyle/>
                    <a:p>
                      <a:pPr algn="ctr"/>
                      <a:endParaRPr lang="fr-CA" sz="2000">
                        <a:solidFill>
                          <a:schemeClr val="accent1">
                            <a:lumMod val="75000"/>
                          </a:schemeClr>
                        </a:solidFill>
                      </a:endParaRPr>
                    </a:p>
                  </a:txBody>
                  <a:tcPr/>
                </a:tc>
              </a:tr>
              <a:tr h="321635">
                <a:tc>
                  <a:txBody>
                    <a:bodyPr/>
                    <a:lstStyle/>
                    <a:p>
                      <a:pPr algn="ctr"/>
                      <a:endParaRPr lang="fr-CA">
                        <a:solidFill>
                          <a:schemeClr val="accent1">
                            <a:lumMod val="75000"/>
                          </a:schemeClr>
                        </a:solidFill>
                      </a:endParaRPr>
                    </a:p>
                  </a:txBody>
                  <a:tcPr/>
                </a:tc>
                <a:tc>
                  <a:txBody>
                    <a:bodyPr/>
                    <a:lstStyle/>
                    <a:p>
                      <a:pPr algn="ctr"/>
                      <a:r>
                        <a:rPr lang="fr-CA" b="1" smtClean="0">
                          <a:solidFill>
                            <a:schemeClr val="accent1">
                              <a:lumMod val="75000"/>
                            </a:schemeClr>
                          </a:solidFill>
                        </a:rPr>
                        <a:t>2016</a:t>
                      </a:r>
                      <a:endParaRPr lang="fr-CA" b="1">
                        <a:solidFill>
                          <a:schemeClr val="accent1">
                            <a:lumMod val="75000"/>
                          </a:schemeClr>
                        </a:solidFill>
                      </a:endParaRPr>
                    </a:p>
                  </a:txBody>
                  <a:tcPr/>
                </a:tc>
                <a:tc>
                  <a:txBody>
                    <a:bodyPr/>
                    <a:lstStyle/>
                    <a:p>
                      <a:pPr algn="ctr"/>
                      <a:r>
                        <a:rPr lang="fr-CA" b="1" smtClean="0">
                          <a:solidFill>
                            <a:schemeClr val="accent1">
                              <a:lumMod val="75000"/>
                            </a:schemeClr>
                          </a:solidFill>
                        </a:rPr>
                        <a:t>2014</a:t>
                      </a:r>
                      <a:endParaRPr lang="fr-CA" b="1">
                        <a:solidFill>
                          <a:schemeClr val="accent1">
                            <a:lumMod val="75000"/>
                          </a:schemeClr>
                        </a:solidFill>
                      </a:endParaRPr>
                    </a:p>
                  </a:txBody>
                  <a:tcPr/>
                </a:tc>
              </a:tr>
              <a:tr h="321635">
                <a:tc>
                  <a:txBody>
                    <a:bodyPr/>
                    <a:lstStyle/>
                    <a:p>
                      <a:pPr algn="ctr"/>
                      <a:r>
                        <a:rPr lang="fr-CA" smtClean="0">
                          <a:solidFill>
                            <a:schemeClr val="accent1">
                              <a:lumMod val="75000"/>
                            </a:schemeClr>
                          </a:solidFill>
                        </a:rPr>
                        <a:t>Écrire</a:t>
                      </a:r>
                      <a:endParaRPr lang="fr-CA">
                        <a:solidFill>
                          <a:schemeClr val="accent1">
                            <a:lumMod val="75000"/>
                          </a:schemeClr>
                        </a:solidFill>
                      </a:endParaRPr>
                    </a:p>
                  </a:txBody>
                  <a:tcPr/>
                </a:tc>
                <a:tc>
                  <a:txBody>
                    <a:bodyPr/>
                    <a:lstStyle/>
                    <a:p>
                      <a:pPr algn="ctr"/>
                      <a:r>
                        <a:rPr lang="fr-CA" smtClean="0">
                          <a:solidFill>
                            <a:schemeClr val="accent1">
                              <a:lumMod val="75000"/>
                            </a:schemeClr>
                          </a:solidFill>
                        </a:rPr>
                        <a:t>32,4 %</a:t>
                      </a:r>
                      <a:endParaRPr lang="fr-CA">
                        <a:solidFill>
                          <a:schemeClr val="accent1">
                            <a:lumMod val="75000"/>
                          </a:schemeClr>
                        </a:solidFill>
                      </a:endParaRPr>
                    </a:p>
                  </a:txBody>
                  <a:tcPr/>
                </a:tc>
                <a:tc>
                  <a:txBody>
                    <a:bodyPr/>
                    <a:lstStyle/>
                    <a:p>
                      <a:pPr algn="ctr"/>
                      <a:r>
                        <a:rPr lang="fr-CA" smtClean="0">
                          <a:solidFill>
                            <a:schemeClr val="accent1">
                              <a:lumMod val="75000"/>
                            </a:schemeClr>
                          </a:solidFill>
                        </a:rPr>
                        <a:t>39,0 %</a:t>
                      </a:r>
                      <a:endParaRPr lang="fr-CA">
                        <a:solidFill>
                          <a:schemeClr val="accent1">
                            <a:lumMod val="75000"/>
                          </a:schemeClr>
                        </a:solidFill>
                      </a:endParaRPr>
                    </a:p>
                  </a:txBody>
                  <a:tcPr/>
                </a:tc>
              </a:tr>
              <a:tr h="321635">
                <a:tc>
                  <a:txBody>
                    <a:bodyPr/>
                    <a:lstStyle/>
                    <a:p>
                      <a:pPr algn="ctr"/>
                      <a:r>
                        <a:rPr lang="fr-CA" smtClean="0">
                          <a:solidFill>
                            <a:schemeClr val="accent1">
                              <a:lumMod val="75000"/>
                            </a:schemeClr>
                          </a:solidFill>
                        </a:rPr>
                        <a:t>Lire</a:t>
                      </a:r>
                      <a:endParaRPr lang="fr-CA">
                        <a:solidFill>
                          <a:schemeClr val="accent1">
                            <a:lumMod val="75000"/>
                          </a:schemeClr>
                        </a:solidFill>
                      </a:endParaRPr>
                    </a:p>
                  </a:txBody>
                  <a:tcPr/>
                </a:tc>
                <a:tc>
                  <a:txBody>
                    <a:bodyPr/>
                    <a:lstStyle/>
                    <a:p>
                      <a:pPr algn="ctr"/>
                      <a:r>
                        <a:rPr lang="fr-CA" smtClean="0">
                          <a:solidFill>
                            <a:schemeClr val="accent1">
                              <a:lumMod val="75000"/>
                            </a:schemeClr>
                          </a:solidFill>
                        </a:rPr>
                        <a:t>18,6 %</a:t>
                      </a:r>
                      <a:endParaRPr lang="fr-CA">
                        <a:solidFill>
                          <a:schemeClr val="accent1">
                            <a:lumMod val="75000"/>
                          </a:schemeClr>
                        </a:solidFill>
                      </a:endParaRPr>
                    </a:p>
                  </a:txBody>
                  <a:tcPr/>
                </a:tc>
                <a:tc>
                  <a:txBody>
                    <a:bodyPr/>
                    <a:lstStyle/>
                    <a:p>
                      <a:pPr algn="ctr"/>
                      <a:r>
                        <a:rPr lang="fr-CA" smtClean="0">
                          <a:solidFill>
                            <a:schemeClr val="accent1">
                              <a:lumMod val="75000"/>
                            </a:schemeClr>
                          </a:solidFill>
                        </a:rPr>
                        <a:t>39,3 %</a:t>
                      </a:r>
                      <a:endParaRPr lang="fr-CA">
                        <a:solidFill>
                          <a:schemeClr val="accent1">
                            <a:lumMod val="75000"/>
                          </a:schemeClr>
                        </a:solidFill>
                      </a:endParaRPr>
                    </a:p>
                  </a:txBody>
                  <a:tcPr/>
                </a:tc>
              </a:tr>
              <a:tr h="321635">
                <a:tc>
                  <a:txBody>
                    <a:bodyPr/>
                    <a:lstStyle/>
                    <a:p>
                      <a:pPr algn="ctr"/>
                      <a:r>
                        <a:rPr lang="fr-CA" smtClean="0">
                          <a:solidFill>
                            <a:schemeClr val="accent1">
                              <a:lumMod val="75000"/>
                            </a:schemeClr>
                          </a:solidFill>
                        </a:rPr>
                        <a:t>Résoudre</a:t>
                      </a:r>
                      <a:endParaRPr lang="fr-CA">
                        <a:solidFill>
                          <a:schemeClr val="accent1">
                            <a:lumMod val="75000"/>
                          </a:schemeClr>
                        </a:solidFill>
                      </a:endParaRPr>
                    </a:p>
                  </a:txBody>
                  <a:tcPr/>
                </a:tc>
                <a:tc>
                  <a:txBody>
                    <a:bodyPr/>
                    <a:lstStyle/>
                    <a:p>
                      <a:pPr algn="ctr"/>
                      <a:r>
                        <a:rPr lang="fr-CA" smtClean="0">
                          <a:solidFill>
                            <a:schemeClr val="accent1">
                              <a:lumMod val="75000"/>
                            </a:schemeClr>
                          </a:solidFill>
                        </a:rPr>
                        <a:t>38,3 %</a:t>
                      </a:r>
                      <a:endParaRPr lang="fr-CA">
                        <a:solidFill>
                          <a:schemeClr val="accent1">
                            <a:lumMod val="75000"/>
                          </a:schemeClr>
                        </a:solidFill>
                      </a:endParaRPr>
                    </a:p>
                  </a:txBody>
                  <a:tcPr/>
                </a:tc>
                <a:tc>
                  <a:txBody>
                    <a:bodyPr/>
                    <a:lstStyle/>
                    <a:p>
                      <a:pPr algn="ctr"/>
                      <a:r>
                        <a:rPr lang="fr-CA" smtClean="0">
                          <a:solidFill>
                            <a:schemeClr val="accent1">
                              <a:lumMod val="75000"/>
                            </a:schemeClr>
                          </a:solidFill>
                        </a:rPr>
                        <a:t>34,4 %</a:t>
                      </a:r>
                      <a:endParaRPr lang="fr-CA">
                        <a:solidFill>
                          <a:schemeClr val="accent1">
                            <a:lumMod val="75000"/>
                          </a:schemeClr>
                        </a:solidFill>
                      </a:endParaRPr>
                    </a:p>
                  </a:txBody>
                  <a:tcPr/>
                </a:tc>
              </a:tr>
              <a:tr h="321635">
                <a:tc>
                  <a:txBody>
                    <a:bodyPr/>
                    <a:lstStyle/>
                    <a:p>
                      <a:pPr algn="ctr"/>
                      <a:r>
                        <a:rPr lang="fr-CA" smtClean="0">
                          <a:solidFill>
                            <a:schemeClr val="accent1">
                              <a:lumMod val="75000"/>
                            </a:schemeClr>
                          </a:solidFill>
                        </a:rPr>
                        <a:t>Raisonner</a:t>
                      </a:r>
                      <a:endParaRPr lang="fr-CA">
                        <a:solidFill>
                          <a:schemeClr val="accent1">
                            <a:lumMod val="75000"/>
                          </a:schemeClr>
                        </a:solidFill>
                      </a:endParaRPr>
                    </a:p>
                  </a:txBody>
                  <a:tcPr/>
                </a:tc>
                <a:tc>
                  <a:txBody>
                    <a:bodyPr/>
                    <a:lstStyle/>
                    <a:p>
                      <a:pPr algn="ctr"/>
                      <a:r>
                        <a:rPr lang="fr-CA" smtClean="0">
                          <a:solidFill>
                            <a:schemeClr val="accent1">
                              <a:lumMod val="75000"/>
                            </a:schemeClr>
                          </a:solidFill>
                        </a:rPr>
                        <a:t>45,0 %</a:t>
                      </a:r>
                      <a:endParaRPr lang="fr-CA">
                        <a:solidFill>
                          <a:schemeClr val="accent1">
                            <a:lumMod val="75000"/>
                          </a:schemeClr>
                        </a:solidFill>
                      </a:endParaRPr>
                    </a:p>
                  </a:txBody>
                  <a:tcPr/>
                </a:tc>
                <a:tc>
                  <a:txBody>
                    <a:bodyPr/>
                    <a:lstStyle/>
                    <a:p>
                      <a:pPr algn="ctr"/>
                      <a:r>
                        <a:rPr lang="fr-CA" smtClean="0">
                          <a:solidFill>
                            <a:schemeClr val="accent1">
                              <a:lumMod val="75000"/>
                            </a:schemeClr>
                          </a:solidFill>
                        </a:rPr>
                        <a:t>50,0 %</a:t>
                      </a:r>
                      <a:endParaRPr lang="fr-CA">
                        <a:solidFill>
                          <a:schemeClr val="accent1">
                            <a:lumMod val="75000"/>
                          </a:schemeClr>
                        </a:solidFill>
                      </a:endParaRPr>
                    </a:p>
                  </a:txBody>
                  <a:tcPr/>
                </a:tc>
              </a:tr>
            </a:tbl>
          </a:graphicData>
        </a:graphic>
      </p:graphicFrame>
      <p:sp>
        <p:nvSpPr>
          <p:cNvPr id="3" name="ZoneTexte 2"/>
          <p:cNvSpPr txBox="1"/>
          <p:nvPr/>
        </p:nvSpPr>
        <p:spPr>
          <a:xfrm>
            <a:off x="1544269" y="3863808"/>
            <a:ext cx="6504578" cy="163121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lgn="just">
              <a:buFont typeface="Arial" panose="020B0604020202020204" pitchFamily="34" charset="0"/>
              <a:buChar char="•"/>
            </a:pPr>
            <a:endParaRPr lang="fr-CA" sz="2000" i="1" smtClean="0">
              <a:solidFill>
                <a:schemeClr val="accent1">
                  <a:lumMod val="75000"/>
                </a:schemeClr>
              </a:solidFill>
            </a:endParaRPr>
          </a:p>
          <a:p>
            <a:pPr marL="285750" indent="-285750" algn="just">
              <a:buFont typeface="Arial" panose="020B0604020202020204" pitchFamily="34" charset="0"/>
              <a:buChar char="•"/>
            </a:pPr>
            <a:r>
              <a:rPr lang="fr-CA" sz="2000" i="1" smtClean="0">
                <a:solidFill>
                  <a:schemeClr val="accent1">
                    <a:lumMod val="75000"/>
                  </a:schemeClr>
                </a:solidFill>
              </a:rPr>
              <a:t>Amélioration en lecture, en écriture et en raisonner</a:t>
            </a:r>
          </a:p>
          <a:p>
            <a:pPr algn="just"/>
            <a:endParaRPr lang="fr-CA" sz="2000" i="1" smtClean="0">
              <a:solidFill>
                <a:schemeClr val="accent1">
                  <a:lumMod val="75000"/>
                </a:schemeClr>
              </a:solidFill>
            </a:endParaRPr>
          </a:p>
          <a:p>
            <a:pPr marL="285750" indent="-285750" algn="just">
              <a:buFont typeface="Arial" panose="020B0604020202020204" pitchFamily="34" charset="0"/>
              <a:buChar char="•"/>
            </a:pPr>
            <a:r>
              <a:rPr lang="fr-CA" sz="2000" i="1" smtClean="0">
                <a:solidFill>
                  <a:schemeClr val="accent1">
                    <a:lumMod val="75000"/>
                  </a:schemeClr>
                </a:solidFill>
              </a:rPr>
              <a:t>Défi : résoudre</a:t>
            </a:r>
          </a:p>
          <a:p>
            <a:pPr marL="285750" indent="-285750" algn="just">
              <a:buFont typeface="Arial" panose="020B0604020202020204" pitchFamily="34" charset="0"/>
              <a:buChar char="•"/>
            </a:pPr>
            <a:endParaRPr lang="fr-CA" sz="2000" i="1">
              <a:solidFill>
                <a:schemeClr val="accent1">
                  <a:lumMod val="75000"/>
                </a:schemeClr>
              </a:solidFill>
            </a:endParaRPr>
          </a:p>
        </p:txBody>
      </p:sp>
    </p:spTree>
    <p:extLst>
      <p:ext uri="{BB962C8B-B14F-4D97-AF65-F5344CB8AC3E}">
        <p14:creationId xmlns:p14="http://schemas.microsoft.com/office/powerpoint/2010/main" xmlns="" val="2932103770"/>
      </p:ext>
    </p:extLst>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title" idx="4294967295"/>
          </p:nvPr>
        </p:nvSpPr>
        <p:spPr>
          <a:xfrm>
            <a:off x="231775" y="73025"/>
            <a:ext cx="8229600" cy="609600"/>
          </a:xfrm>
        </p:spPr>
        <p:txBody>
          <a:bodyPr/>
          <a:lstStyle/>
          <a:p>
            <a:pPr eaLnBrk="1" hangingPunct="1"/>
            <a:r>
              <a:rPr lang="fr-FR" altLang="fr-FR"/>
              <a:t>Objectif</a:t>
            </a:r>
          </a:p>
        </p:txBody>
      </p:sp>
      <p:sp>
        <p:nvSpPr>
          <p:cNvPr id="2" name="Rectangle 4"/>
          <p:cNvSpPr>
            <a:spLocks noGrp="1" noChangeArrowheads="1"/>
          </p:cNvSpPr>
          <p:nvPr>
            <p:ph type="body" idx="4294967295"/>
          </p:nvPr>
        </p:nvSpPr>
        <p:spPr>
          <a:xfrm>
            <a:off x="324293" y="1264610"/>
            <a:ext cx="8431213" cy="3443288"/>
          </a:xfrm>
          <a:noFill/>
        </p:spPr>
        <p:txBody>
          <a:bodyPr/>
          <a:lstStyle/>
          <a:p>
            <a:pPr marL="0" indent="0" algn="just" eaLnBrk="1" hangingPunct="1">
              <a:spcAft>
                <a:spcPct val="75000"/>
              </a:spcAft>
              <a:buClr>
                <a:srgbClr val="FF9900"/>
              </a:buClr>
              <a:buNone/>
            </a:pPr>
            <a:endParaRPr lang="fr-FR" altLang="fr-FR" sz="2800"/>
          </a:p>
          <a:p>
            <a:pPr marL="0" indent="0" algn="just" eaLnBrk="1" hangingPunct="1">
              <a:spcAft>
                <a:spcPct val="75000"/>
              </a:spcAft>
              <a:buClr>
                <a:srgbClr val="FF9900"/>
              </a:buClr>
              <a:buNone/>
            </a:pPr>
            <a:r>
              <a:rPr lang="fr-FR" altLang="fr-FR" sz="2800"/>
              <a:t>Faire état de nos réalisations à ce jour et échanger quant au développement professionnel du manager éducatif que deviennent les directions générales dans les commissions scolaires au </a:t>
            </a:r>
            <a:r>
              <a:rPr lang="fr-FR" altLang="fr-FR" sz="2800" smtClean="0"/>
              <a:t>Québec.</a:t>
            </a:r>
            <a:endParaRPr lang="fr-FR" altLang="fr-FR" sz="2800"/>
          </a:p>
        </p:txBody>
      </p:sp>
    </p:spTree>
    <p:extLst>
      <p:ext uri="{BB962C8B-B14F-4D97-AF65-F5344CB8AC3E}">
        <p14:creationId xmlns:p14="http://schemas.microsoft.com/office/powerpoint/2010/main" xmlns="" val="3302710052"/>
      </p:ext>
    </p:extLst>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31775" y="73025"/>
            <a:ext cx="8229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kern="1200">
                <a:solidFill>
                  <a:srgbClr val="005AB4"/>
                </a:solidFill>
                <a:latin typeface="+mj-lt"/>
                <a:ea typeface="+mj-ea"/>
                <a:cs typeface="+mj-cs"/>
              </a:defRPr>
            </a:lvl1pPr>
            <a:lvl2pPr algn="l" rtl="0" eaLnBrk="1" fontAlgn="base" hangingPunct="1">
              <a:spcBef>
                <a:spcPct val="0"/>
              </a:spcBef>
              <a:spcAft>
                <a:spcPct val="0"/>
              </a:spcAft>
              <a:defRPr sz="3200">
                <a:solidFill>
                  <a:srgbClr val="005AB4"/>
                </a:solidFill>
                <a:latin typeface="Arial" charset="0"/>
              </a:defRPr>
            </a:lvl2pPr>
            <a:lvl3pPr algn="l" rtl="0" eaLnBrk="1" fontAlgn="base" hangingPunct="1">
              <a:spcBef>
                <a:spcPct val="0"/>
              </a:spcBef>
              <a:spcAft>
                <a:spcPct val="0"/>
              </a:spcAft>
              <a:defRPr sz="3200">
                <a:solidFill>
                  <a:srgbClr val="005AB4"/>
                </a:solidFill>
                <a:latin typeface="Arial" charset="0"/>
              </a:defRPr>
            </a:lvl3pPr>
            <a:lvl4pPr algn="l" rtl="0" eaLnBrk="1" fontAlgn="base" hangingPunct="1">
              <a:spcBef>
                <a:spcPct val="0"/>
              </a:spcBef>
              <a:spcAft>
                <a:spcPct val="0"/>
              </a:spcAft>
              <a:defRPr sz="3200">
                <a:solidFill>
                  <a:srgbClr val="005AB4"/>
                </a:solidFill>
                <a:latin typeface="Arial" charset="0"/>
              </a:defRPr>
            </a:lvl4pPr>
            <a:lvl5pPr algn="l" rtl="0" eaLnBrk="1" fontAlgn="base" hangingPunct="1">
              <a:spcBef>
                <a:spcPct val="0"/>
              </a:spcBef>
              <a:spcAft>
                <a:spcPct val="0"/>
              </a:spcAft>
              <a:defRPr sz="3200">
                <a:solidFill>
                  <a:srgbClr val="005AB4"/>
                </a:solidFill>
                <a:latin typeface="Arial" charset="0"/>
              </a:defRPr>
            </a:lvl5pPr>
            <a:lvl6pPr marL="457200" algn="l" rtl="0" eaLnBrk="1" fontAlgn="base" hangingPunct="1">
              <a:spcBef>
                <a:spcPct val="0"/>
              </a:spcBef>
              <a:spcAft>
                <a:spcPct val="0"/>
              </a:spcAft>
              <a:defRPr sz="3200">
                <a:solidFill>
                  <a:srgbClr val="005AB4"/>
                </a:solidFill>
                <a:latin typeface="Arial" charset="0"/>
              </a:defRPr>
            </a:lvl6pPr>
            <a:lvl7pPr marL="914400" algn="l" rtl="0" eaLnBrk="1" fontAlgn="base" hangingPunct="1">
              <a:spcBef>
                <a:spcPct val="0"/>
              </a:spcBef>
              <a:spcAft>
                <a:spcPct val="0"/>
              </a:spcAft>
              <a:defRPr sz="3200">
                <a:solidFill>
                  <a:srgbClr val="005AB4"/>
                </a:solidFill>
                <a:latin typeface="Arial" charset="0"/>
              </a:defRPr>
            </a:lvl7pPr>
            <a:lvl8pPr marL="1371600" algn="l" rtl="0" eaLnBrk="1" fontAlgn="base" hangingPunct="1">
              <a:spcBef>
                <a:spcPct val="0"/>
              </a:spcBef>
              <a:spcAft>
                <a:spcPct val="0"/>
              </a:spcAft>
              <a:defRPr sz="3200">
                <a:solidFill>
                  <a:srgbClr val="005AB4"/>
                </a:solidFill>
                <a:latin typeface="Arial" charset="0"/>
              </a:defRPr>
            </a:lvl8pPr>
            <a:lvl9pPr marL="1828800" algn="l" rtl="0" eaLnBrk="1" fontAlgn="base" hangingPunct="1">
              <a:spcBef>
                <a:spcPct val="0"/>
              </a:spcBef>
              <a:spcAft>
                <a:spcPct val="0"/>
              </a:spcAft>
              <a:defRPr sz="3200">
                <a:solidFill>
                  <a:srgbClr val="005AB4"/>
                </a:solidFill>
                <a:latin typeface="Arial" charset="0"/>
              </a:defRPr>
            </a:lvl9pPr>
          </a:lstStyle>
          <a:p>
            <a:r>
              <a:rPr lang="fr-FR" altLang="fr-FR"/>
              <a:t>Introduction</a:t>
            </a:r>
          </a:p>
        </p:txBody>
      </p:sp>
      <p:sp>
        <p:nvSpPr>
          <p:cNvPr id="5" name="ZoneTexte 4"/>
          <p:cNvSpPr txBox="1"/>
          <p:nvPr/>
        </p:nvSpPr>
        <p:spPr>
          <a:xfrm>
            <a:off x="520506" y="913716"/>
            <a:ext cx="7940869" cy="4801314"/>
          </a:xfrm>
          <a:prstGeom prst="rect">
            <a:avLst/>
          </a:prstGeom>
          <a:solidFill>
            <a:schemeClr val="bg1"/>
          </a:solidFill>
        </p:spPr>
        <p:txBody>
          <a:bodyPr wrap="square" rtlCol="0">
            <a:spAutoFit/>
          </a:bodyPr>
          <a:lstStyle/>
          <a:p>
            <a:endParaRPr lang="fr-CA"/>
          </a:p>
          <a:p>
            <a:endParaRPr lang="fr-CA"/>
          </a:p>
          <a:p>
            <a:endParaRPr lang="fr-CA"/>
          </a:p>
          <a:p>
            <a:endParaRPr lang="fr-CA"/>
          </a:p>
          <a:p>
            <a:endParaRPr lang="fr-CA"/>
          </a:p>
          <a:p>
            <a:endParaRPr lang="fr-CA"/>
          </a:p>
          <a:p>
            <a:endParaRPr lang="fr-CA"/>
          </a:p>
          <a:p>
            <a:endParaRPr lang="fr-CA"/>
          </a:p>
          <a:p>
            <a:endParaRPr lang="fr-CA"/>
          </a:p>
          <a:p>
            <a:endParaRPr lang="fr-CA"/>
          </a:p>
          <a:p>
            <a:endParaRPr lang="fr-CA"/>
          </a:p>
          <a:p>
            <a:endParaRPr lang="fr-CA"/>
          </a:p>
          <a:p>
            <a:endParaRPr lang="fr-CA"/>
          </a:p>
          <a:p>
            <a:endParaRPr lang="fr-CA"/>
          </a:p>
          <a:p>
            <a:endParaRPr lang="fr-CA"/>
          </a:p>
          <a:p>
            <a:endParaRPr lang="fr-CA"/>
          </a:p>
          <a:p>
            <a:endParaRPr lang="fr-CA"/>
          </a:p>
        </p:txBody>
      </p:sp>
      <p:pic>
        <p:nvPicPr>
          <p:cNvPr id="7" name="Content Placeholder 4"/>
          <p:cNvPicPr>
            <a:picLocks noGrp="1" noChangeAspect="1"/>
          </p:cNvPicPr>
          <p:nvPr/>
        </p:nvPicPr>
        <p:blipFill>
          <a:blip r:embed="rId2" cstate="print"/>
          <a:stretch>
            <a:fillRect/>
          </a:stretch>
        </p:blipFill>
        <p:spPr>
          <a:xfrm>
            <a:off x="-810505" y="1108789"/>
            <a:ext cx="6862162" cy="3955346"/>
          </a:xfrm>
          <a:prstGeom prst="rect">
            <a:avLst/>
          </a:prstGeom>
        </p:spPr>
      </p:pic>
      <p:pic>
        <p:nvPicPr>
          <p:cNvPr id="10" name="Picture 6"/>
          <p:cNvPicPr>
            <a:picLocks noChangeAspect="1"/>
          </p:cNvPicPr>
          <p:nvPr/>
        </p:nvPicPr>
        <p:blipFill>
          <a:blip r:embed="rId3" cstate="print"/>
          <a:stretch>
            <a:fillRect/>
          </a:stretch>
        </p:blipFill>
        <p:spPr>
          <a:xfrm>
            <a:off x="-488790" y="1376654"/>
            <a:ext cx="6218731" cy="3584472"/>
          </a:xfrm>
          <a:prstGeom prst="rect">
            <a:avLst/>
          </a:prstGeom>
        </p:spPr>
      </p:pic>
      <p:pic>
        <p:nvPicPr>
          <p:cNvPr id="2" name="Imag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95566" y="2144984"/>
            <a:ext cx="6479202" cy="3734608"/>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959774" y="1039162"/>
            <a:ext cx="6742010" cy="3886090"/>
          </a:xfrm>
          <a:prstGeom prst="rect">
            <a:avLst/>
          </a:prstGeom>
        </p:spPr>
      </p:pic>
    </p:spTree>
    <p:extLst>
      <p:ext uri="{BB962C8B-B14F-4D97-AF65-F5344CB8AC3E}">
        <p14:creationId xmlns:p14="http://schemas.microsoft.com/office/powerpoint/2010/main" xmlns="" val="247647911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rot="10800000">
            <a:off x="304800" y="650875"/>
            <a:ext cx="1000125" cy="5418138"/>
          </a:xfrm>
          <a:prstGeom prst="rect">
            <a:avLst/>
          </a:prstGeom>
          <a:gradFill rotWithShape="1">
            <a:gsLst>
              <a:gs pos="0">
                <a:srgbClr val="FFFFFF">
                  <a:alpha val="0"/>
                </a:srgbClr>
              </a:gs>
              <a:gs pos="100000">
                <a:srgbClr val="FFFFFF">
                  <a:alpha val="82999"/>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
        <p:nvSpPr>
          <p:cNvPr id="11268" name="Rectangle 4"/>
          <p:cNvSpPr>
            <a:spLocks noGrp="1" noChangeArrowheads="1"/>
          </p:cNvSpPr>
          <p:nvPr>
            <p:ph type="title" idx="4294967295"/>
          </p:nvPr>
        </p:nvSpPr>
        <p:spPr>
          <a:xfrm>
            <a:off x="231775" y="73025"/>
            <a:ext cx="8229600" cy="609600"/>
          </a:xfrm>
        </p:spPr>
        <p:txBody>
          <a:bodyPr/>
          <a:lstStyle/>
          <a:p>
            <a:pPr eaLnBrk="1" hangingPunct="1"/>
            <a:r>
              <a:rPr lang="fr-FR" altLang="fr-FR" sz="2200"/>
              <a:t>Éléments de vision</a:t>
            </a:r>
          </a:p>
        </p:txBody>
      </p:sp>
      <p:sp>
        <p:nvSpPr>
          <p:cNvPr id="14340" name="Rectangle 5"/>
          <p:cNvSpPr>
            <a:spLocks noChangeArrowheads="1"/>
          </p:cNvSpPr>
          <p:nvPr/>
        </p:nvSpPr>
        <p:spPr bwMode="auto">
          <a:xfrm>
            <a:off x="1852613" y="828675"/>
            <a:ext cx="6855452" cy="524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spcAft>
                <a:spcPct val="75000"/>
              </a:spcAft>
              <a:buClr>
                <a:srgbClr val="FFC000"/>
              </a:buClr>
              <a:buFont typeface="Wingdings" panose="05000000000000000000" pitchFamily="2" charset="2"/>
              <a:buChar char="Ø"/>
            </a:pPr>
            <a:endParaRPr lang="fr-FR" altLang="fr-FR" sz="2000" smtClean="0"/>
          </a:p>
          <a:p>
            <a:pPr marL="342900" indent="-342900" algn="just" eaLnBrk="1" hangingPunct="1">
              <a:spcAft>
                <a:spcPct val="75000"/>
              </a:spcAft>
              <a:buClr>
                <a:srgbClr val="FFC000"/>
              </a:buClr>
              <a:buFont typeface="Wingdings" panose="05000000000000000000" pitchFamily="2" charset="2"/>
              <a:buChar char="Ø"/>
            </a:pPr>
            <a:r>
              <a:rPr lang="fr-FR" altLang="fr-FR" sz="2000" smtClean="0"/>
              <a:t>L’amélioration </a:t>
            </a:r>
            <a:r>
              <a:rPr lang="fr-FR" altLang="fr-FR" sz="2000"/>
              <a:t>des apprentissages des élèves commande le développement professionnel</a:t>
            </a:r>
          </a:p>
          <a:p>
            <a:pPr marL="342900" indent="-342900" algn="just" eaLnBrk="1" hangingPunct="1">
              <a:spcAft>
                <a:spcPct val="75000"/>
              </a:spcAft>
              <a:buClr>
                <a:srgbClr val="FFC000"/>
              </a:buClr>
              <a:buFont typeface="Wingdings" panose="05000000000000000000" pitchFamily="2" charset="2"/>
              <a:buChar char="Ø"/>
            </a:pPr>
            <a:r>
              <a:rPr lang="fr-FR" altLang="fr-FR" sz="2000" smtClean="0"/>
              <a:t>Le </a:t>
            </a:r>
            <a:r>
              <a:rPr lang="fr-FR" altLang="fr-FR" sz="2000"/>
              <a:t>développement professionnel est directement lié aux besoins de l’organisation</a:t>
            </a:r>
          </a:p>
          <a:p>
            <a:pPr marL="342900" indent="-342900" algn="just" eaLnBrk="1" hangingPunct="1">
              <a:spcAft>
                <a:spcPct val="75000"/>
              </a:spcAft>
              <a:buClr>
                <a:srgbClr val="FFC000"/>
              </a:buClr>
              <a:buFont typeface="Wingdings" panose="05000000000000000000" pitchFamily="2" charset="2"/>
              <a:buChar char="Ø"/>
            </a:pPr>
            <a:r>
              <a:rPr lang="fr-FR" altLang="fr-FR" sz="2000" smtClean="0"/>
              <a:t>Le </a:t>
            </a:r>
            <a:r>
              <a:rPr lang="fr-FR" altLang="fr-FR" sz="2000"/>
              <a:t>manager éducatif pilote l’implantation des groupes d’analyse et les communautés de pratiques en lien avec les besoins de réussite des </a:t>
            </a:r>
            <a:r>
              <a:rPr lang="fr-FR" altLang="fr-FR" sz="2000" smtClean="0"/>
              <a:t>élèves</a:t>
            </a:r>
          </a:p>
          <a:p>
            <a:pPr marL="342900" indent="-342900" algn="just" eaLnBrk="1" hangingPunct="1">
              <a:spcAft>
                <a:spcPct val="75000"/>
              </a:spcAft>
              <a:buClr>
                <a:srgbClr val="FFC000"/>
              </a:buClr>
              <a:buFont typeface="Wingdings" panose="05000000000000000000" pitchFamily="2" charset="2"/>
              <a:buChar char="Ø"/>
            </a:pPr>
            <a:r>
              <a:rPr lang="fr-FR" altLang="fr-FR" sz="2000"/>
              <a:t>Ce processus est une démarche qui agit sur les apprentissages des </a:t>
            </a:r>
            <a:r>
              <a:rPr lang="fr-FR" altLang="fr-FR" sz="2000" smtClean="0"/>
              <a:t>élèves</a:t>
            </a:r>
          </a:p>
          <a:p>
            <a:pPr marL="342900" indent="-342900" algn="just" eaLnBrk="1" hangingPunct="1">
              <a:spcAft>
                <a:spcPct val="75000"/>
              </a:spcAft>
              <a:buClr>
                <a:srgbClr val="FFC000"/>
              </a:buClr>
              <a:buFont typeface="Wingdings" panose="05000000000000000000" pitchFamily="2" charset="2"/>
              <a:buChar char="Ø"/>
            </a:pPr>
            <a:r>
              <a:rPr lang="fr-FR" altLang="fr-FR" sz="2000"/>
              <a:t>L’amélioration continue nécessite une culture </a:t>
            </a:r>
            <a:r>
              <a:rPr lang="fr-FR" altLang="fr-FR" sz="2000" smtClean="0"/>
              <a:t>d’équipes collaboratives</a:t>
            </a:r>
            <a:endParaRPr lang="fr-FR" altLang="fr-FR" sz="200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799" y="1219857"/>
            <a:ext cx="1015627" cy="722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0">
                                            <p:txEl>
                                              <p:pRg st="2" end="2"/>
                                            </p:txEl>
                                          </p:spTgt>
                                        </p:tgtEl>
                                        <p:attrNameLst>
                                          <p:attrName>style.visibility</p:attrName>
                                        </p:attrNameLst>
                                      </p:cBhvr>
                                      <p:to>
                                        <p:strVal val="visible"/>
                                      </p:to>
                                    </p:set>
                                    <p:animEffect transition="in" filter="fade">
                                      <p:cBhvr>
                                        <p:cTn id="7" dur="500"/>
                                        <p:tgtEl>
                                          <p:spTgt spid="1434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40">
                                            <p:txEl>
                                              <p:pRg st="3" end="3"/>
                                            </p:txEl>
                                          </p:spTgt>
                                        </p:tgtEl>
                                        <p:attrNameLst>
                                          <p:attrName>style.visibility</p:attrName>
                                        </p:attrNameLst>
                                      </p:cBhvr>
                                      <p:to>
                                        <p:strVal val="visible"/>
                                      </p:to>
                                    </p:set>
                                    <p:animEffect transition="in" filter="fade">
                                      <p:cBhvr>
                                        <p:cTn id="12" dur="500"/>
                                        <p:tgtEl>
                                          <p:spTgt spid="1434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40">
                                            <p:txEl>
                                              <p:pRg st="4" end="4"/>
                                            </p:txEl>
                                          </p:spTgt>
                                        </p:tgtEl>
                                        <p:attrNameLst>
                                          <p:attrName>style.visibility</p:attrName>
                                        </p:attrNameLst>
                                      </p:cBhvr>
                                      <p:to>
                                        <p:strVal val="visible"/>
                                      </p:to>
                                    </p:set>
                                    <p:animEffect transition="in" filter="fade">
                                      <p:cBhvr>
                                        <p:cTn id="17" dur="500"/>
                                        <p:tgtEl>
                                          <p:spTgt spid="1434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40">
                                            <p:txEl>
                                              <p:pRg st="5" end="5"/>
                                            </p:txEl>
                                          </p:spTgt>
                                        </p:tgtEl>
                                        <p:attrNameLst>
                                          <p:attrName>style.visibility</p:attrName>
                                        </p:attrNameLst>
                                      </p:cBhvr>
                                      <p:to>
                                        <p:strVal val="visible"/>
                                      </p:to>
                                    </p:set>
                                    <p:animEffect transition="in" filter="fade">
                                      <p:cBhvr>
                                        <p:cTn id="22" dur="500"/>
                                        <p:tgtEl>
                                          <p:spTgt spid="1434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idx="4294967295"/>
          </p:nvPr>
        </p:nvSpPr>
        <p:spPr>
          <a:xfrm>
            <a:off x="685800" y="2130425"/>
            <a:ext cx="7772400" cy="1470025"/>
          </a:xfrm>
        </p:spPr>
        <p:txBody>
          <a:bodyPr/>
          <a:lstStyle/>
          <a:p>
            <a:pPr algn="ctr" eaLnBrk="1" hangingPunct="1"/>
            <a:r>
              <a:rPr lang="fr-FR" altLang="fr-FR" sz="4400">
                <a:solidFill>
                  <a:schemeClr val="tx1"/>
                </a:solidFill>
              </a:rPr>
              <a:t>Évolution dans le temps</a:t>
            </a:r>
          </a:p>
        </p:txBody>
      </p:sp>
      <p:sp>
        <p:nvSpPr>
          <p:cNvPr id="18435" name="Rectangle 3"/>
          <p:cNvSpPr>
            <a:spLocks noGrp="1" noChangeArrowheads="1"/>
          </p:cNvSpPr>
          <p:nvPr>
            <p:ph type="subTitle" idx="4294967295"/>
          </p:nvPr>
        </p:nvSpPr>
        <p:spPr>
          <a:xfrm>
            <a:off x="1371600" y="3886200"/>
            <a:ext cx="6400800" cy="1752600"/>
          </a:xfrm>
        </p:spPr>
        <p:txBody>
          <a:bodyPr/>
          <a:lstStyle/>
          <a:p>
            <a:pPr marL="0" indent="0" algn="ctr" eaLnBrk="1" hangingPunct="1">
              <a:buFontTx/>
              <a:buNone/>
            </a:pPr>
            <a:r>
              <a:rPr lang="fr-FR" altLang="fr-FR" sz="3200">
                <a:solidFill>
                  <a:srgbClr val="FF9900"/>
                </a:solidFill>
              </a:rPr>
              <a:t>Mme Julie Laberge</a:t>
            </a:r>
          </a:p>
        </p:txBody>
      </p:sp>
    </p:spTree>
    <p:extLst>
      <p:ext uri="{BB962C8B-B14F-4D97-AF65-F5344CB8AC3E}">
        <p14:creationId xmlns:p14="http://schemas.microsoft.com/office/powerpoint/2010/main" xmlns="" val="364421961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slide(fromBottom)">
                                      <p:cBhvr>
                                        <p:cTn id="12"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title" idx="4294967295"/>
          </p:nvPr>
        </p:nvSpPr>
        <p:spPr>
          <a:xfrm>
            <a:off x="231775" y="73025"/>
            <a:ext cx="8229600" cy="609600"/>
          </a:xfrm>
        </p:spPr>
        <p:txBody>
          <a:bodyPr/>
          <a:lstStyle/>
          <a:p>
            <a:pPr eaLnBrk="1" hangingPunct="1"/>
            <a:r>
              <a:rPr lang="fr-FR" altLang="fr-FR" smtClean="0"/>
              <a:t>Évolution dans le temps</a:t>
            </a:r>
            <a:endParaRPr lang="fr-FR" altLang="fr-FR"/>
          </a:p>
        </p:txBody>
      </p:sp>
      <p:sp>
        <p:nvSpPr>
          <p:cNvPr id="3" name="TextBox 2"/>
          <p:cNvSpPr txBox="1"/>
          <p:nvPr/>
        </p:nvSpPr>
        <p:spPr>
          <a:xfrm>
            <a:off x="513129" y="4051494"/>
            <a:ext cx="8630871" cy="181588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fr-CA" sz="2800" b="1">
                <a:ln/>
                <a:solidFill>
                  <a:schemeClr val="accent3"/>
                </a:solidFill>
              </a:rPr>
              <a:t>Quelles sont les principales données que nous avons utilisées?</a:t>
            </a:r>
          </a:p>
          <a:p>
            <a:endParaRPr lang="fr-CA" sz="2800" b="1">
              <a:ln/>
              <a:solidFill>
                <a:schemeClr val="accent3"/>
              </a:solidFill>
            </a:endParaRPr>
          </a:p>
          <a:p>
            <a:r>
              <a:rPr lang="fr-CA" sz="2800" b="1">
                <a:ln/>
                <a:solidFill>
                  <a:schemeClr val="accent3"/>
                </a:solidFill>
              </a:rPr>
              <a:t>Qu’est-ce qu’elles nous disaient?</a:t>
            </a:r>
            <a:endParaRPr lang="en-CA" sz="2800" b="1">
              <a:ln/>
              <a:solidFill>
                <a:schemeClr val="accent3"/>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25806" y="762194"/>
            <a:ext cx="6738034" cy="3138760"/>
          </a:xfrm>
          <a:prstGeom prst="rect">
            <a:avLst/>
          </a:prstGeom>
        </p:spPr>
      </p:pic>
    </p:spTree>
    <p:extLst>
      <p:ext uri="{BB962C8B-B14F-4D97-AF65-F5344CB8AC3E}">
        <p14:creationId xmlns:p14="http://schemas.microsoft.com/office/powerpoint/2010/main" xmlns="" val="1312641343"/>
      </p:ext>
    </p:extLst>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Rectangle à coins arrondis 26"/>
          <p:cNvSpPr/>
          <p:nvPr/>
        </p:nvSpPr>
        <p:spPr>
          <a:xfrm>
            <a:off x="4312491" y="1313895"/>
            <a:ext cx="2258638" cy="1714623"/>
          </a:xfrm>
          <a:prstGeom prst="wedgeRoundRectCallout">
            <a:avLst>
              <a:gd name="adj1" fmla="val -36254"/>
              <a:gd name="adj2" fmla="val 76210"/>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A"/>
          </a:p>
        </p:txBody>
      </p:sp>
      <p:sp>
        <p:nvSpPr>
          <p:cNvPr id="11268" name="Rectangle 4"/>
          <p:cNvSpPr>
            <a:spLocks noGrp="1" noChangeArrowheads="1"/>
          </p:cNvSpPr>
          <p:nvPr>
            <p:ph type="title" idx="4294967295"/>
          </p:nvPr>
        </p:nvSpPr>
        <p:spPr>
          <a:xfrm>
            <a:off x="231775" y="73025"/>
            <a:ext cx="8229600" cy="609600"/>
          </a:xfrm>
        </p:spPr>
        <p:txBody>
          <a:bodyPr/>
          <a:lstStyle/>
          <a:p>
            <a:pPr eaLnBrk="1" hangingPunct="1"/>
            <a:r>
              <a:rPr lang="fr-FR" altLang="fr-FR" sz="2200"/>
              <a:t>Évolution dans le temps</a:t>
            </a:r>
          </a:p>
        </p:txBody>
      </p:sp>
      <p:sp>
        <p:nvSpPr>
          <p:cNvPr id="14340" name="Rectangle 5"/>
          <p:cNvSpPr>
            <a:spLocks noChangeArrowheads="1"/>
          </p:cNvSpPr>
          <p:nvPr/>
        </p:nvSpPr>
        <p:spPr bwMode="auto">
          <a:xfrm>
            <a:off x="1491175" y="828675"/>
            <a:ext cx="7357403" cy="5101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endParaRPr lang="fr-FR" altLang="fr-FR" sz="2200"/>
          </a:p>
        </p:txBody>
      </p:sp>
      <p:sp>
        <p:nvSpPr>
          <p:cNvPr id="4" name="ZoneTexte 3"/>
          <p:cNvSpPr txBox="1"/>
          <p:nvPr/>
        </p:nvSpPr>
        <p:spPr>
          <a:xfrm>
            <a:off x="130121" y="832681"/>
            <a:ext cx="8806649" cy="5243652"/>
          </a:xfrm>
          <a:prstGeom prst="rect">
            <a:avLst/>
          </a:prstGeom>
          <a:solidFill>
            <a:schemeClr val="bg1"/>
          </a:solidFill>
        </p:spPr>
        <p:txBody>
          <a:bodyPr wrap="square" rtlCol="0">
            <a:spAutoFit/>
          </a:bodyPr>
          <a:lstStyle/>
          <a:p>
            <a:endParaRPr lang="fr-CA"/>
          </a:p>
        </p:txBody>
      </p:sp>
      <p:sp>
        <p:nvSpPr>
          <p:cNvPr id="2" name="Flèche droite 1"/>
          <p:cNvSpPr/>
          <p:nvPr/>
        </p:nvSpPr>
        <p:spPr>
          <a:xfrm>
            <a:off x="395054" y="3293616"/>
            <a:ext cx="8384962" cy="497149"/>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CA"/>
          </a:p>
        </p:txBody>
      </p:sp>
      <p:sp>
        <p:nvSpPr>
          <p:cNvPr id="3" name="Organigramme : Connecteur 2"/>
          <p:cNvSpPr/>
          <p:nvPr/>
        </p:nvSpPr>
        <p:spPr>
          <a:xfrm>
            <a:off x="3661676" y="3450774"/>
            <a:ext cx="226383" cy="2286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a:solidFill>
                  <a:srgbClr val="92D050"/>
                </a:solidFill>
              </a:ln>
              <a:solidFill>
                <a:srgbClr val="92D050"/>
              </a:solidFill>
            </a:endParaRPr>
          </a:p>
        </p:txBody>
      </p:sp>
      <p:sp>
        <p:nvSpPr>
          <p:cNvPr id="12" name="Organigramme : Connecteur 11"/>
          <p:cNvSpPr/>
          <p:nvPr/>
        </p:nvSpPr>
        <p:spPr>
          <a:xfrm>
            <a:off x="697156" y="3454507"/>
            <a:ext cx="220955" cy="2286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a:solidFill>
                  <a:srgbClr val="92D050"/>
                </a:solidFill>
              </a:ln>
              <a:solidFill>
                <a:srgbClr val="92D050"/>
              </a:solidFill>
            </a:endParaRPr>
          </a:p>
        </p:txBody>
      </p:sp>
      <p:sp>
        <p:nvSpPr>
          <p:cNvPr id="13" name="Organigramme : Connecteur 12"/>
          <p:cNvSpPr/>
          <p:nvPr/>
        </p:nvSpPr>
        <p:spPr>
          <a:xfrm>
            <a:off x="7107233" y="3431635"/>
            <a:ext cx="228271" cy="2286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a:solidFill>
                  <a:srgbClr val="92D050"/>
                </a:solidFill>
              </a:ln>
              <a:solidFill>
                <a:srgbClr val="92D050"/>
              </a:solidFill>
            </a:endParaRPr>
          </a:p>
        </p:txBody>
      </p:sp>
      <p:sp>
        <p:nvSpPr>
          <p:cNvPr id="5" name="Rectangle à coins arrondis 4"/>
          <p:cNvSpPr/>
          <p:nvPr/>
        </p:nvSpPr>
        <p:spPr>
          <a:xfrm>
            <a:off x="3504731" y="862395"/>
            <a:ext cx="2466124" cy="2160835"/>
          </a:xfrm>
          <a:prstGeom prst="wedgeRoundRectCallout">
            <a:avLst>
              <a:gd name="adj1" fmla="val -31511"/>
              <a:gd name="adj2" fmla="val 70305"/>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A"/>
          </a:p>
        </p:txBody>
      </p:sp>
      <p:sp>
        <p:nvSpPr>
          <p:cNvPr id="17" name="Rectangle à coins arrondis 16"/>
          <p:cNvSpPr/>
          <p:nvPr/>
        </p:nvSpPr>
        <p:spPr>
          <a:xfrm flipV="1">
            <a:off x="6190809" y="3988923"/>
            <a:ext cx="2657770" cy="2016556"/>
          </a:xfrm>
          <a:prstGeom prst="wedgeRoundRectCallout">
            <a:avLst>
              <a:gd name="adj1" fmla="val -16706"/>
              <a:gd name="adj2" fmla="val 65958"/>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A"/>
          </a:p>
        </p:txBody>
      </p:sp>
      <p:sp>
        <p:nvSpPr>
          <p:cNvPr id="18" name="ZoneTexte 17"/>
          <p:cNvSpPr txBox="1"/>
          <p:nvPr/>
        </p:nvSpPr>
        <p:spPr>
          <a:xfrm>
            <a:off x="6416384" y="4085096"/>
            <a:ext cx="2217334" cy="2092881"/>
          </a:xfrm>
          <a:prstGeom prst="rect">
            <a:avLst/>
          </a:prstGeom>
          <a:noFill/>
        </p:spPr>
        <p:txBody>
          <a:bodyPr wrap="square" rtlCol="0">
            <a:spAutoFit/>
          </a:bodyPr>
          <a:lstStyle/>
          <a:p>
            <a:pPr algn="ctr"/>
            <a:r>
              <a:rPr lang="fr-CA" sz="1600" b="1">
                <a:solidFill>
                  <a:schemeClr val="tx2"/>
                </a:solidFill>
              </a:rPr>
              <a:t>Septembre 2011</a:t>
            </a:r>
          </a:p>
          <a:p>
            <a:pPr algn="ctr"/>
            <a:endParaRPr lang="fr-CA" sz="1600" b="1">
              <a:solidFill>
                <a:schemeClr val="tx2"/>
              </a:solidFill>
            </a:endParaRPr>
          </a:p>
          <a:p>
            <a:pPr algn="ctr"/>
            <a:r>
              <a:rPr lang="fr-CA" sz="1600">
                <a:solidFill>
                  <a:schemeClr val="tx2"/>
                </a:solidFill>
              </a:rPr>
              <a:t>Formation offerte par Pierre Collerette portant sur la gestion axée sur les résultats (GAR)</a:t>
            </a:r>
          </a:p>
          <a:p>
            <a:endParaRPr lang="fr-CA">
              <a:solidFill>
                <a:schemeClr val="tx2"/>
              </a:solidFill>
            </a:endParaRPr>
          </a:p>
        </p:txBody>
      </p:sp>
      <p:sp>
        <p:nvSpPr>
          <p:cNvPr id="24" name="ZoneTexte 23"/>
          <p:cNvSpPr txBox="1"/>
          <p:nvPr/>
        </p:nvSpPr>
        <p:spPr>
          <a:xfrm>
            <a:off x="3584987" y="936711"/>
            <a:ext cx="2305611" cy="2062103"/>
          </a:xfrm>
          <a:prstGeom prst="rect">
            <a:avLst/>
          </a:prstGeom>
          <a:noFill/>
        </p:spPr>
        <p:txBody>
          <a:bodyPr wrap="square" rtlCol="0">
            <a:spAutoFit/>
          </a:bodyPr>
          <a:lstStyle/>
          <a:p>
            <a:pPr algn="ctr"/>
            <a:r>
              <a:rPr lang="fr-CA" sz="1600" b="1" smtClean="0">
                <a:solidFill>
                  <a:schemeClr val="tx2"/>
                </a:solidFill>
              </a:rPr>
              <a:t>Juin 2011</a:t>
            </a:r>
            <a:endParaRPr lang="fr-CA" sz="1600" b="1">
              <a:solidFill>
                <a:schemeClr val="tx2"/>
              </a:solidFill>
            </a:endParaRPr>
          </a:p>
          <a:p>
            <a:pPr algn="ctr"/>
            <a:endParaRPr lang="fr-CA" sz="1600" b="1">
              <a:solidFill>
                <a:schemeClr val="tx2"/>
              </a:solidFill>
            </a:endParaRPr>
          </a:p>
          <a:p>
            <a:pPr algn="ctr"/>
            <a:r>
              <a:rPr lang="fr-CA" sz="1600">
                <a:solidFill>
                  <a:schemeClr val="tx2"/>
                </a:solidFill>
              </a:rPr>
              <a:t>Taux de diplomation et de qualification au secondaire, avant l’âge de 20 ans</a:t>
            </a:r>
          </a:p>
          <a:p>
            <a:pPr algn="ctr"/>
            <a:endParaRPr lang="fr-CA" sz="1600" b="1">
              <a:solidFill>
                <a:schemeClr val="tx2"/>
              </a:solidFill>
            </a:endParaRPr>
          </a:p>
          <a:p>
            <a:pPr algn="ctr"/>
            <a:r>
              <a:rPr lang="fr-CA" sz="1600" b="1">
                <a:solidFill>
                  <a:schemeClr val="tx2"/>
                </a:solidFill>
              </a:rPr>
              <a:t>61,8 %</a:t>
            </a:r>
          </a:p>
        </p:txBody>
      </p:sp>
      <p:sp>
        <p:nvSpPr>
          <p:cNvPr id="25" name="Rectangle à coins arrondis 24"/>
          <p:cNvSpPr/>
          <p:nvPr/>
        </p:nvSpPr>
        <p:spPr>
          <a:xfrm flipV="1">
            <a:off x="2817627" y="4055391"/>
            <a:ext cx="2860159" cy="2020941"/>
          </a:xfrm>
          <a:prstGeom prst="wedgeRoundRectCallout">
            <a:avLst>
              <a:gd name="adj1" fmla="val -22280"/>
              <a:gd name="adj2" fmla="val 67702"/>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A"/>
          </a:p>
        </p:txBody>
      </p:sp>
      <p:sp>
        <p:nvSpPr>
          <p:cNvPr id="26" name="ZoneTexte 25"/>
          <p:cNvSpPr txBox="1"/>
          <p:nvPr/>
        </p:nvSpPr>
        <p:spPr>
          <a:xfrm>
            <a:off x="2719149" y="4085096"/>
            <a:ext cx="2958637" cy="2062103"/>
          </a:xfrm>
          <a:prstGeom prst="rect">
            <a:avLst/>
          </a:prstGeom>
          <a:noFill/>
        </p:spPr>
        <p:txBody>
          <a:bodyPr wrap="square" rtlCol="0">
            <a:spAutoFit/>
          </a:bodyPr>
          <a:lstStyle/>
          <a:p>
            <a:pPr algn="ctr"/>
            <a:r>
              <a:rPr lang="fr-CA" sz="1600" b="1" smtClean="0">
                <a:solidFill>
                  <a:schemeClr val="tx2"/>
                </a:solidFill>
              </a:rPr>
              <a:t>Juin 2011</a:t>
            </a:r>
            <a:endParaRPr lang="fr-CA" sz="1600" b="1">
              <a:solidFill>
                <a:schemeClr val="tx2"/>
              </a:solidFill>
            </a:endParaRPr>
          </a:p>
          <a:p>
            <a:endParaRPr lang="fr-CA" sz="1600" b="1">
              <a:solidFill>
                <a:schemeClr val="tx2"/>
              </a:solidFill>
            </a:endParaRPr>
          </a:p>
          <a:p>
            <a:pPr algn="ctr"/>
            <a:r>
              <a:rPr lang="fr-CA" sz="1600">
                <a:solidFill>
                  <a:schemeClr val="tx2"/>
                </a:solidFill>
              </a:rPr>
              <a:t>Taux annuel de sorties sans diplôme ni qualification parmi les élèves sortants, inscrits en formation générale des jeunes</a:t>
            </a:r>
          </a:p>
          <a:p>
            <a:pPr algn="ctr"/>
            <a:endParaRPr lang="fr-CA" sz="1600">
              <a:solidFill>
                <a:schemeClr val="tx2"/>
              </a:solidFill>
            </a:endParaRPr>
          </a:p>
          <a:p>
            <a:pPr algn="ctr"/>
            <a:r>
              <a:rPr lang="fr-CA" sz="1600" b="1">
                <a:solidFill>
                  <a:schemeClr val="tx2"/>
                </a:solidFill>
              </a:rPr>
              <a:t>22,8 %</a:t>
            </a:r>
          </a:p>
        </p:txBody>
      </p:sp>
      <p:sp>
        <p:nvSpPr>
          <p:cNvPr id="28" name="Rectangle à coins arrondis 27"/>
          <p:cNvSpPr/>
          <p:nvPr/>
        </p:nvSpPr>
        <p:spPr>
          <a:xfrm>
            <a:off x="141784" y="885664"/>
            <a:ext cx="2698781" cy="2114298"/>
          </a:xfrm>
          <a:prstGeom prst="wedgeRoundRectCallout">
            <a:avLst>
              <a:gd name="adj1" fmla="val -20495"/>
              <a:gd name="adj2" fmla="val 7211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CA"/>
          </a:p>
        </p:txBody>
      </p:sp>
      <p:sp>
        <p:nvSpPr>
          <p:cNvPr id="15" name="ZoneTexte 14"/>
          <p:cNvSpPr txBox="1"/>
          <p:nvPr/>
        </p:nvSpPr>
        <p:spPr>
          <a:xfrm>
            <a:off x="975517" y="966415"/>
            <a:ext cx="1020932" cy="338554"/>
          </a:xfrm>
          <a:prstGeom prst="rect">
            <a:avLst/>
          </a:prstGeom>
          <a:noFill/>
        </p:spPr>
        <p:txBody>
          <a:bodyPr wrap="square" rtlCol="0">
            <a:spAutoFit/>
          </a:bodyPr>
          <a:lstStyle/>
          <a:p>
            <a:pPr algn="ctr"/>
            <a:r>
              <a:rPr lang="fr-CA" sz="1600" b="1">
                <a:solidFill>
                  <a:schemeClr val="tx2"/>
                </a:solidFill>
              </a:rPr>
              <a:t>Mai 2011</a:t>
            </a:r>
          </a:p>
        </p:txBody>
      </p:sp>
      <p:pic>
        <p:nvPicPr>
          <p:cNvPr id="3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054" y="1343343"/>
            <a:ext cx="2181859" cy="15801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9" name="Bouton d'action : Document 28">
            <a:hlinkClick r:id="rId4" action="ppaction://hlinkfile" highlightClick="1"/>
          </p:cNvPr>
          <p:cNvSpPr/>
          <p:nvPr/>
        </p:nvSpPr>
        <p:spPr>
          <a:xfrm>
            <a:off x="670028" y="3430604"/>
            <a:ext cx="275209" cy="270192"/>
          </a:xfrm>
          <a:prstGeom prst="actionButtonDocumen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xmlns="" val="258610795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grpId="0" nodeType="clickEffect" nodePh="1">
                                  <p:stCondLst>
                                    <p:cond delay="0"/>
                                  </p:stCondLst>
                                  <p:endCondLst>
                                    <p:cond evt="begin" delay="0">
                                      <p:tn val="29"/>
                                    </p:cond>
                                  </p:endCondLst>
                                  <p:childTnLst>
                                    <p:set>
                                      <p:cBhvr>
                                        <p:cTn id="30" dur="1" fill="hold">
                                          <p:stCondLst>
                                            <p:cond delay="0"/>
                                          </p:stCondLst>
                                        </p:cTn>
                                        <p:tgtEl>
                                          <p:spTgt spid="14340">
                                            <p:txEl>
                                              <p:pRg st="0" end="0"/>
                                            </p:txEl>
                                          </p:spTgt>
                                        </p:tgtEl>
                                        <p:attrNameLst>
                                          <p:attrName>style.visibility</p:attrName>
                                        </p:attrNameLst>
                                      </p:cBhvr>
                                      <p:to>
                                        <p:strVal val="visible"/>
                                      </p:to>
                                    </p:set>
                                    <p:animEffect transition="in" filter="slide(fromTop)">
                                      <p:cBhvr>
                                        <p:cTn id="31" dur="500"/>
                                        <p:tgtEl>
                                          <p:spTgt spid="143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P spid="5" grpId="0" animBg="1"/>
      <p:bldP spid="17" grpId="0" animBg="1"/>
      <p:bldP spid="18" grpId="0"/>
      <p:bldP spid="24" grpId="0"/>
      <p:bldP spid="25" grpId="0" animBg="1"/>
      <p:bldP spid="26" grpId="0"/>
    </p:bldLst>
  </p:timing>
</p:sld>
</file>

<file path=ppt/theme/theme1.xml><?xml version="1.0" encoding="utf-8"?>
<a:theme xmlns:a="http://schemas.openxmlformats.org/drawingml/2006/main" name="Présentation de la formation - Microsoft Office — Devenir un pro de Office System 2007">
  <a:themeElements>
    <a:clrScheme name="moje">
      <a:dk1>
        <a:srgbClr val="FFFFFF"/>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FFFFFF"/>
      </a:hlink>
      <a:folHlink>
        <a:srgbClr val="8000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moje">
      <a:dk1>
        <a:srgbClr val="FFFFFF"/>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FFFFFF"/>
      </a:hlink>
      <a:folHlink>
        <a:srgbClr val="80008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Présentation de la formation - Microsoft Office — Devenir un pro de Office System 2007</Template>
  <TotalTime>3581</TotalTime>
  <Words>1577</Words>
  <Application>Microsoft Office PowerPoint</Application>
  <PresentationFormat>Affichage à l'écran (4:3)</PresentationFormat>
  <Paragraphs>408</Paragraphs>
  <Slides>32</Slides>
  <Notes>31</Notes>
  <HiddenSlides>9</HiddenSlides>
  <MMClips>0</MMClips>
  <ScaleCrop>false</ScaleCrop>
  <HeadingPairs>
    <vt:vector size="4" baseType="variant">
      <vt:variant>
        <vt:lpstr>Thème</vt:lpstr>
      </vt:variant>
      <vt:variant>
        <vt:i4>2</vt:i4>
      </vt:variant>
      <vt:variant>
        <vt:lpstr>Titres des diapositives</vt:lpstr>
      </vt:variant>
      <vt:variant>
        <vt:i4>32</vt:i4>
      </vt:variant>
    </vt:vector>
  </HeadingPairs>
  <TitlesOfParts>
    <vt:vector size="34" baseType="lpstr">
      <vt:lpstr>Présentation de la formation - Microsoft Office — Devenir un pro de Office System 2007</vt:lpstr>
      <vt:lpstr>2_Default Design</vt:lpstr>
      <vt:lpstr> Développement professionnel du manager éducatif  </vt:lpstr>
      <vt:lpstr>Éléments de vision</vt:lpstr>
      <vt:lpstr>Éléments de vision</vt:lpstr>
      <vt:lpstr>Objectif</vt:lpstr>
      <vt:lpstr>Diapositive 5</vt:lpstr>
      <vt:lpstr>Éléments de vision</vt:lpstr>
      <vt:lpstr>Évolution dans le temps</vt:lpstr>
      <vt:lpstr>Évolution dans le temps</vt:lpstr>
      <vt:lpstr>Évolution dans le temps</vt:lpstr>
      <vt:lpstr>Évolution dans le temps</vt:lpstr>
      <vt:lpstr>Évolution dans le temps</vt:lpstr>
      <vt:lpstr>Évolution dans le temps</vt:lpstr>
      <vt:lpstr>Évolution dans le temps</vt:lpstr>
      <vt:lpstr>Évolution des taux</vt:lpstr>
      <vt:lpstr>Mise en place des communautés d’analyse de pratiques (CoP)</vt:lpstr>
      <vt:lpstr>Mise en place des CoP</vt:lpstr>
      <vt:lpstr>But des communautés d’analyse de pratiques (CoP)</vt:lpstr>
      <vt:lpstr>Objectifs des communautés d’analyse de pratiques (CoP)</vt:lpstr>
      <vt:lpstr>Objectifs des communautés d’analyse de pratiques (CoP)</vt:lpstr>
      <vt:lpstr>Rôle de l’animateur (DG ou DGA)  </vt:lpstr>
      <vt:lpstr>Rôle de l’animateur (DG ou DGA)</vt:lpstr>
      <vt:lpstr>Rôle de l’animateur (DG ou DGA)</vt:lpstr>
      <vt:lpstr>Conditions de déploiement</vt:lpstr>
      <vt:lpstr>Conditions de déploiement</vt:lpstr>
      <vt:lpstr>Questions et commentaires ?</vt:lpstr>
      <vt:lpstr>Remerciements</vt:lpstr>
      <vt:lpstr>Recherches de M. Pierre Collerette – Janvier 2014</vt:lpstr>
      <vt:lpstr>Recherches de M. Pierre Collerette – Février 2015</vt:lpstr>
      <vt:lpstr>Recherches de M. Pierre Collerette – Août 2015</vt:lpstr>
      <vt:lpstr>Recherches de M. Pierre Collerette – Février 2016</vt:lpstr>
      <vt:lpstr>Recherches de M. Pierre Collerette – Avril 2016</vt:lpstr>
      <vt:lpstr>Recherches de M. Pierre Collerette – Janvier 2017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Microsoft® Office</dc:title>
  <dc:creator>grandmontf</dc:creator>
  <cp:lastModifiedBy>Jeanne</cp:lastModifiedBy>
  <cp:revision>231</cp:revision>
  <cp:lastPrinted>2017-05-17T13:36:36Z</cp:lastPrinted>
  <dcterms:created xsi:type="dcterms:W3CDTF">2017-05-03T16:45:03Z</dcterms:created>
  <dcterms:modified xsi:type="dcterms:W3CDTF">2017-05-29T17:43:40Z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TC102006661036</vt:lpwstr>
  </property>
</Properties>
</file>